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5"/>
  </p:sldMasterIdLst>
  <p:notesMasterIdLst>
    <p:notesMasterId r:id="rId43"/>
  </p:notesMasterIdLst>
  <p:handoutMasterIdLst>
    <p:handoutMasterId r:id="rId44"/>
  </p:handoutMasterIdLst>
  <p:sldIdLst>
    <p:sldId id="276" r:id="rId6"/>
    <p:sldId id="280" r:id="rId7"/>
    <p:sldId id="313" r:id="rId8"/>
    <p:sldId id="328" r:id="rId9"/>
    <p:sldId id="302" r:id="rId10"/>
    <p:sldId id="278" r:id="rId11"/>
    <p:sldId id="324" r:id="rId12"/>
    <p:sldId id="303" r:id="rId13"/>
    <p:sldId id="304" r:id="rId14"/>
    <p:sldId id="305" r:id="rId15"/>
    <p:sldId id="291" r:id="rId16"/>
    <p:sldId id="307" r:id="rId17"/>
    <p:sldId id="315" r:id="rId18"/>
    <p:sldId id="316" r:id="rId19"/>
    <p:sldId id="320" r:id="rId20"/>
    <p:sldId id="289" r:id="rId21"/>
    <p:sldId id="288" r:id="rId22"/>
    <p:sldId id="321" r:id="rId23"/>
    <p:sldId id="292" r:id="rId24"/>
    <p:sldId id="322" r:id="rId25"/>
    <p:sldId id="319" r:id="rId26"/>
    <p:sldId id="325" r:id="rId27"/>
    <p:sldId id="259" r:id="rId28"/>
    <p:sldId id="329" r:id="rId29"/>
    <p:sldId id="326" r:id="rId30"/>
    <p:sldId id="296" r:id="rId31"/>
    <p:sldId id="299" r:id="rId32"/>
    <p:sldId id="298" r:id="rId33"/>
    <p:sldId id="323" r:id="rId34"/>
    <p:sldId id="330" r:id="rId35"/>
    <p:sldId id="297" r:id="rId36"/>
    <p:sldId id="333" r:id="rId37"/>
    <p:sldId id="331" r:id="rId38"/>
    <p:sldId id="332" r:id="rId39"/>
    <p:sldId id="311" r:id="rId40"/>
    <p:sldId id="327" r:id="rId41"/>
    <p:sldId id="312" r:id="rId42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3">
          <p15:clr>
            <a:srgbClr val="A4A3A4"/>
          </p15:clr>
        </p15:guide>
        <p15:guide id="2" orient="horz" pos="666">
          <p15:clr>
            <a:srgbClr val="A4A3A4"/>
          </p15:clr>
        </p15:guide>
        <p15:guide id="3" pos="5552">
          <p15:clr>
            <a:srgbClr val="A4A3A4"/>
          </p15:clr>
        </p15:guide>
        <p15:guide id="4" pos="224">
          <p15:clr>
            <a:srgbClr val="A4A3A4"/>
          </p15:clr>
        </p15:guide>
        <p15:guide id="5" orient="horz" pos="2471">
          <p15:clr>
            <a:srgbClr val="A4A3A4"/>
          </p15:clr>
        </p15:guide>
        <p15:guide id="6" orient="horz" pos="584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176">
          <p15:clr>
            <a:srgbClr val="A4A3A4"/>
          </p15:clr>
        </p15:guide>
        <p15:guide id="9" orient="horz" pos="644">
          <p15:clr>
            <a:srgbClr val="A4A3A4"/>
          </p15:clr>
        </p15:guide>
        <p15:guide id="10" orient="horz" pos="3151">
          <p15:clr>
            <a:srgbClr val="A4A3A4"/>
          </p15:clr>
        </p15:guide>
        <p15:guide id="11" orient="horz" pos="2645">
          <p15:clr>
            <a:srgbClr val="A4A3A4"/>
          </p15:clr>
        </p15:guide>
        <p15:guide id="12" pos="5534">
          <p15:clr>
            <a:srgbClr val="A4A3A4"/>
          </p15:clr>
        </p15:guide>
        <p15:guide id="13" pos="227">
          <p15:clr>
            <a:srgbClr val="A4A3A4"/>
          </p15:clr>
        </p15:guide>
        <p15:guide id="14" pos="2970">
          <p15:clr>
            <a:srgbClr val="A4A3A4"/>
          </p15:clr>
        </p15:guide>
        <p15:guide id="15" pos="476">
          <p15:clr>
            <a:srgbClr val="A4A3A4"/>
          </p15:clr>
        </p15:guide>
        <p15:guide id="16" pos="27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Meyer" initials="MM" lastIdx="3" clrIdx="0">
    <p:extLst>
      <p:ext uri="{19B8F6BF-5375-455C-9EA6-DF929625EA0E}">
        <p15:presenceInfo xmlns:p15="http://schemas.microsoft.com/office/powerpoint/2012/main" userId="S-1-5-21-1311904834-1732602369-927750060-246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888A"/>
    <a:srgbClr val="666666"/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92553" autoAdjust="0"/>
  </p:normalViewPr>
  <p:slideViewPr>
    <p:cSldViewPr snapToGrid="0">
      <p:cViewPr varScale="1">
        <p:scale>
          <a:sx n="112" d="100"/>
          <a:sy n="112" d="100"/>
        </p:scale>
        <p:origin x="552" y="41"/>
      </p:cViewPr>
      <p:guideLst>
        <p:guide orient="horz" pos="2723"/>
        <p:guide orient="horz" pos="666"/>
        <p:guide pos="5552"/>
        <p:guide pos="224"/>
        <p:guide orient="horz" pos="2471"/>
        <p:guide orient="horz" pos="584"/>
        <p:guide orient="horz" pos="1525"/>
        <p:guide orient="horz" pos="176"/>
        <p:guide orient="horz" pos="644"/>
        <p:guide orient="horz" pos="3151"/>
        <p:guide orient="horz" pos="2645"/>
        <p:guide pos="5534"/>
        <p:guide pos="227"/>
        <p:guide pos="2970"/>
        <p:guide pos="476"/>
        <p:guide pos="27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2712" y="-77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7EBEB-11F2-4DD2-930D-B1E1C11A7C36}" type="doc">
      <dgm:prSet loTypeId="urn:microsoft.com/office/officeart/2005/8/layout/radial4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CH"/>
        </a:p>
      </dgm:t>
    </dgm:pt>
    <dgm:pt modelId="{FDB1EC27-F1DC-49DC-9A7A-0785A70D22C2}">
      <dgm:prSet phldrT="[Text]"/>
      <dgm:spPr/>
      <dgm:t>
        <a:bodyPr/>
        <a:lstStyle/>
        <a:p>
          <a:r>
            <a:rPr lang="de-CH"/>
            <a:t>REACTIVE</a:t>
          </a:r>
        </a:p>
      </dgm:t>
    </dgm:pt>
    <dgm:pt modelId="{BB16AA54-C8EE-463A-B439-4239F64736BB}" type="parTrans" cxnId="{8E21335B-2794-4C91-AB31-96FA3ACAE15C}">
      <dgm:prSet/>
      <dgm:spPr/>
      <dgm:t>
        <a:bodyPr/>
        <a:lstStyle/>
        <a:p>
          <a:endParaRPr lang="de-CH"/>
        </a:p>
      </dgm:t>
    </dgm:pt>
    <dgm:pt modelId="{B334532E-542D-4FC3-88F5-7E9C8D171041}" type="sibTrans" cxnId="{8E21335B-2794-4C91-AB31-96FA3ACAE15C}">
      <dgm:prSet/>
      <dgm:spPr/>
      <dgm:t>
        <a:bodyPr/>
        <a:lstStyle/>
        <a:p>
          <a:endParaRPr lang="de-CH"/>
        </a:p>
      </dgm:t>
    </dgm:pt>
    <dgm:pt modelId="{62AD0E02-2239-42FA-8271-AC53BA454B61}">
      <dgm:prSet phldrT="[Text]"/>
      <dgm:spPr/>
      <dgm:t>
        <a:bodyPr/>
        <a:lstStyle/>
        <a:p>
          <a:r>
            <a:rPr lang="de-CH"/>
            <a:t>Elastic</a:t>
          </a:r>
        </a:p>
      </dgm:t>
    </dgm:pt>
    <dgm:pt modelId="{F362EB5C-F854-4FB4-B9D6-9CD65B4AF0FB}" type="parTrans" cxnId="{EAFB7209-E535-44DE-9E6C-8C44A0079FD3}">
      <dgm:prSet/>
      <dgm:spPr/>
      <dgm:t>
        <a:bodyPr/>
        <a:lstStyle/>
        <a:p>
          <a:endParaRPr lang="de-CH"/>
        </a:p>
      </dgm:t>
    </dgm:pt>
    <dgm:pt modelId="{6476CBA0-CBD8-4815-92B5-D717AFCDB8C6}" type="sibTrans" cxnId="{EAFB7209-E535-44DE-9E6C-8C44A0079FD3}">
      <dgm:prSet/>
      <dgm:spPr/>
      <dgm:t>
        <a:bodyPr/>
        <a:lstStyle/>
        <a:p>
          <a:endParaRPr lang="de-CH"/>
        </a:p>
      </dgm:t>
    </dgm:pt>
    <dgm:pt modelId="{75501089-4546-4DF4-B0C9-346E9E159EEF}">
      <dgm:prSet phldrT="[Text]"/>
      <dgm:spPr/>
      <dgm:t>
        <a:bodyPr/>
        <a:lstStyle/>
        <a:p>
          <a:r>
            <a:rPr lang="de-CH"/>
            <a:t>Responsive</a:t>
          </a:r>
        </a:p>
      </dgm:t>
    </dgm:pt>
    <dgm:pt modelId="{2BD8F387-BDF0-4021-8CF9-370775DF1DB3}" type="parTrans" cxnId="{EBF04C3C-CF74-44AF-B500-702954FD8A51}">
      <dgm:prSet/>
      <dgm:spPr/>
      <dgm:t>
        <a:bodyPr/>
        <a:lstStyle/>
        <a:p>
          <a:endParaRPr lang="de-CH"/>
        </a:p>
      </dgm:t>
    </dgm:pt>
    <dgm:pt modelId="{EF8D1D23-9AFD-4439-B765-CBCCB989C0ED}" type="sibTrans" cxnId="{EBF04C3C-CF74-44AF-B500-702954FD8A51}">
      <dgm:prSet/>
      <dgm:spPr/>
      <dgm:t>
        <a:bodyPr/>
        <a:lstStyle/>
        <a:p>
          <a:endParaRPr lang="de-CH"/>
        </a:p>
      </dgm:t>
    </dgm:pt>
    <dgm:pt modelId="{17F309DD-96C8-49D4-9371-EDDC7D8E630F}">
      <dgm:prSet phldrT="[Text]"/>
      <dgm:spPr/>
      <dgm:t>
        <a:bodyPr/>
        <a:lstStyle/>
        <a:p>
          <a:r>
            <a:rPr lang="de-CH"/>
            <a:t>Resilient</a:t>
          </a:r>
        </a:p>
      </dgm:t>
    </dgm:pt>
    <dgm:pt modelId="{BD94CE95-5BC4-40E5-9F7B-B1980568A1F4}" type="parTrans" cxnId="{A4B40CC4-6341-40BC-A5E5-D3D250764F4F}">
      <dgm:prSet/>
      <dgm:spPr/>
      <dgm:t>
        <a:bodyPr/>
        <a:lstStyle/>
        <a:p>
          <a:endParaRPr lang="de-CH"/>
        </a:p>
      </dgm:t>
    </dgm:pt>
    <dgm:pt modelId="{5E050AF5-811F-43EC-8F59-041B2D58D0ED}" type="sibTrans" cxnId="{A4B40CC4-6341-40BC-A5E5-D3D250764F4F}">
      <dgm:prSet/>
      <dgm:spPr/>
      <dgm:t>
        <a:bodyPr/>
        <a:lstStyle/>
        <a:p>
          <a:endParaRPr lang="de-CH"/>
        </a:p>
      </dgm:t>
    </dgm:pt>
    <dgm:pt modelId="{878824D3-FF00-4BB2-972B-22659AFBDF13}">
      <dgm:prSet phldrT="[Text]"/>
      <dgm:spPr/>
      <dgm:t>
        <a:bodyPr/>
        <a:lstStyle/>
        <a:p>
          <a:r>
            <a:rPr lang="de-CH"/>
            <a:t>Message Driven</a:t>
          </a:r>
        </a:p>
      </dgm:t>
    </dgm:pt>
    <dgm:pt modelId="{88AA87FB-C63E-4CEE-8850-708D9C800C6D}" type="parTrans" cxnId="{C17C143E-7856-4D90-A3A2-C48B4A20B1D8}">
      <dgm:prSet/>
      <dgm:spPr/>
      <dgm:t>
        <a:bodyPr/>
        <a:lstStyle/>
        <a:p>
          <a:endParaRPr lang="de-CH"/>
        </a:p>
      </dgm:t>
    </dgm:pt>
    <dgm:pt modelId="{F0449F1B-B414-49EB-BFAD-D258925870C7}" type="sibTrans" cxnId="{C17C143E-7856-4D90-A3A2-C48B4A20B1D8}">
      <dgm:prSet/>
      <dgm:spPr/>
      <dgm:t>
        <a:bodyPr/>
        <a:lstStyle/>
        <a:p>
          <a:endParaRPr lang="de-CH"/>
        </a:p>
      </dgm:t>
    </dgm:pt>
    <dgm:pt modelId="{425ED164-A8F3-4C76-8D11-BB38781A984E}" type="pres">
      <dgm:prSet presAssocID="{6087EBEB-11F2-4DD2-930D-B1E1C11A7C3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DAC86BD-1257-4490-89D3-C72DB1C25526}" type="pres">
      <dgm:prSet presAssocID="{FDB1EC27-F1DC-49DC-9A7A-0785A70D22C2}" presName="centerShape" presStyleLbl="node0" presStyleIdx="0" presStyleCnt="1"/>
      <dgm:spPr/>
    </dgm:pt>
    <dgm:pt modelId="{FA426A00-8EB8-41D4-8CF0-4048EEAF546E}" type="pres">
      <dgm:prSet presAssocID="{F362EB5C-F854-4FB4-B9D6-9CD65B4AF0FB}" presName="parTrans" presStyleLbl="bgSibTrans2D1" presStyleIdx="0" presStyleCnt="4"/>
      <dgm:spPr/>
    </dgm:pt>
    <dgm:pt modelId="{1E3ADD9F-4447-4F16-907A-3E12D4D07AA7}" type="pres">
      <dgm:prSet presAssocID="{62AD0E02-2239-42FA-8271-AC53BA454B61}" presName="node" presStyleLbl="node1" presStyleIdx="0" presStyleCnt="4">
        <dgm:presLayoutVars>
          <dgm:bulletEnabled val="1"/>
        </dgm:presLayoutVars>
      </dgm:prSet>
      <dgm:spPr/>
    </dgm:pt>
    <dgm:pt modelId="{588B5CFF-30D8-4BA6-A05B-C63A3C9F01CF}" type="pres">
      <dgm:prSet presAssocID="{2BD8F387-BDF0-4021-8CF9-370775DF1DB3}" presName="parTrans" presStyleLbl="bgSibTrans2D1" presStyleIdx="1" presStyleCnt="4"/>
      <dgm:spPr/>
    </dgm:pt>
    <dgm:pt modelId="{DE4E98BA-9E40-4EAB-B1D8-26B87EE99277}" type="pres">
      <dgm:prSet presAssocID="{75501089-4546-4DF4-B0C9-346E9E159EEF}" presName="node" presStyleLbl="node1" presStyleIdx="1" presStyleCnt="4">
        <dgm:presLayoutVars>
          <dgm:bulletEnabled val="1"/>
        </dgm:presLayoutVars>
      </dgm:prSet>
      <dgm:spPr/>
    </dgm:pt>
    <dgm:pt modelId="{D98271B0-6C50-47C4-A66C-FFD5088E86BE}" type="pres">
      <dgm:prSet presAssocID="{BD94CE95-5BC4-40E5-9F7B-B1980568A1F4}" presName="parTrans" presStyleLbl="bgSibTrans2D1" presStyleIdx="2" presStyleCnt="4"/>
      <dgm:spPr/>
    </dgm:pt>
    <dgm:pt modelId="{D4BF5552-654E-46BA-A690-E3D6C6E84740}" type="pres">
      <dgm:prSet presAssocID="{17F309DD-96C8-49D4-9371-EDDC7D8E630F}" presName="node" presStyleLbl="node1" presStyleIdx="2" presStyleCnt="4">
        <dgm:presLayoutVars>
          <dgm:bulletEnabled val="1"/>
        </dgm:presLayoutVars>
      </dgm:prSet>
      <dgm:spPr/>
    </dgm:pt>
    <dgm:pt modelId="{1C50B0B6-C304-42A1-8319-539FEF6CBB74}" type="pres">
      <dgm:prSet presAssocID="{88AA87FB-C63E-4CEE-8850-708D9C800C6D}" presName="parTrans" presStyleLbl="bgSibTrans2D1" presStyleIdx="3" presStyleCnt="4"/>
      <dgm:spPr/>
    </dgm:pt>
    <dgm:pt modelId="{CA7F3AEE-C97A-494E-9F2A-B0BE64C5C089}" type="pres">
      <dgm:prSet presAssocID="{878824D3-FF00-4BB2-972B-22659AFBDF13}" presName="node" presStyleLbl="node1" presStyleIdx="3" presStyleCnt="4">
        <dgm:presLayoutVars>
          <dgm:bulletEnabled val="1"/>
        </dgm:presLayoutVars>
      </dgm:prSet>
      <dgm:spPr/>
    </dgm:pt>
  </dgm:ptLst>
  <dgm:cxnLst>
    <dgm:cxn modelId="{84B3CE9C-B3A0-48D4-B57F-0ED8DB33A262}" type="presOf" srcId="{F362EB5C-F854-4FB4-B9D6-9CD65B4AF0FB}" destId="{FA426A00-8EB8-41D4-8CF0-4048EEAF546E}" srcOrd="0" destOrd="0" presId="urn:microsoft.com/office/officeart/2005/8/layout/radial4"/>
    <dgm:cxn modelId="{C17C143E-7856-4D90-A3A2-C48B4A20B1D8}" srcId="{FDB1EC27-F1DC-49DC-9A7A-0785A70D22C2}" destId="{878824D3-FF00-4BB2-972B-22659AFBDF13}" srcOrd="3" destOrd="0" parTransId="{88AA87FB-C63E-4CEE-8850-708D9C800C6D}" sibTransId="{F0449F1B-B414-49EB-BFAD-D258925870C7}"/>
    <dgm:cxn modelId="{1D546136-AD98-4D87-ACA6-D17252E6999E}" type="presOf" srcId="{BD94CE95-5BC4-40E5-9F7B-B1980568A1F4}" destId="{D98271B0-6C50-47C4-A66C-FFD5088E86BE}" srcOrd="0" destOrd="0" presId="urn:microsoft.com/office/officeart/2005/8/layout/radial4"/>
    <dgm:cxn modelId="{A4B40CC4-6341-40BC-A5E5-D3D250764F4F}" srcId="{FDB1EC27-F1DC-49DC-9A7A-0785A70D22C2}" destId="{17F309DD-96C8-49D4-9371-EDDC7D8E630F}" srcOrd="2" destOrd="0" parTransId="{BD94CE95-5BC4-40E5-9F7B-B1980568A1F4}" sibTransId="{5E050AF5-811F-43EC-8F59-041B2D58D0ED}"/>
    <dgm:cxn modelId="{B6F1AC79-76E6-4CD1-BEC4-57B7BA251CD7}" type="presOf" srcId="{FDB1EC27-F1DC-49DC-9A7A-0785A70D22C2}" destId="{EDAC86BD-1257-4490-89D3-C72DB1C25526}" srcOrd="0" destOrd="0" presId="urn:microsoft.com/office/officeart/2005/8/layout/radial4"/>
    <dgm:cxn modelId="{8E21335B-2794-4C91-AB31-96FA3ACAE15C}" srcId="{6087EBEB-11F2-4DD2-930D-B1E1C11A7C36}" destId="{FDB1EC27-F1DC-49DC-9A7A-0785A70D22C2}" srcOrd="0" destOrd="0" parTransId="{BB16AA54-C8EE-463A-B439-4239F64736BB}" sibTransId="{B334532E-542D-4FC3-88F5-7E9C8D171041}"/>
    <dgm:cxn modelId="{EBF04C3C-CF74-44AF-B500-702954FD8A51}" srcId="{FDB1EC27-F1DC-49DC-9A7A-0785A70D22C2}" destId="{75501089-4546-4DF4-B0C9-346E9E159EEF}" srcOrd="1" destOrd="0" parTransId="{2BD8F387-BDF0-4021-8CF9-370775DF1DB3}" sibTransId="{EF8D1D23-9AFD-4439-B765-CBCCB989C0ED}"/>
    <dgm:cxn modelId="{832B0AC2-B8E5-464D-906E-3C973D93A698}" type="presOf" srcId="{878824D3-FF00-4BB2-972B-22659AFBDF13}" destId="{CA7F3AEE-C97A-494E-9F2A-B0BE64C5C089}" srcOrd="0" destOrd="0" presId="urn:microsoft.com/office/officeart/2005/8/layout/radial4"/>
    <dgm:cxn modelId="{EAFB7209-E535-44DE-9E6C-8C44A0079FD3}" srcId="{FDB1EC27-F1DC-49DC-9A7A-0785A70D22C2}" destId="{62AD0E02-2239-42FA-8271-AC53BA454B61}" srcOrd="0" destOrd="0" parTransId="{F362EB5C-F854-4FB4-B9D6-9CD65B4AF0FB}" sibTransId="{6476CBA0-CBD8-4815-92B5-D717AFCDB8C6}"/>
    <dgm:cxn modelId="{DA3D8F62-137A-486D-9A34-601449AF4EC3}" type="presOf" srcId="{75501089-4546-4DF4-B0C9-346E9E159EEF}" destId="{DE4E98BA-9E40-4EAB-B1D8-26B87EE99277}" srcOrd="0" destOrd="0" presId="urn:microsoft.com/office/officeart/2005/8/layout/radial4"/>
    <dgm:cxn modelId="{572147B4-BC7A-476B-BC15-9C0B14F75E6F}" type="presOf" srcId="{2BD8F387-BDF0-4021-8CF9-370775DF1DB3}" destId="{588B5CFF-30D8-4BA6-A05B-C63A3C9F01CF}" srcOrd="0" destOrd="0" presId="urn:microsoft.com/office/officeart/2005/8/layout/radial4"/>
    <dgm:cxn modelId="{00A2903C-389F-42F6-9D5F-BE016BFF882F}" type="presOf" srcId="{88AA87FB-C63E-4CEE-8850-708D9C800C6D}" destId="{1C50B0B6-C304-42A1-8319-539FEF6CBB74}" srcOrd="0" destOrd="0" presId="urn:microsoft.com/office/officeart/2005/8/layout/radial4"/>
    <dgm:cxn modelId="{51EADD12-94EC-401C-A984-308D94B1FB3A}" type="presOf" srcId="{6087EBEB-11F2-4DD2-930D-B1E1C11A7C36}" destId="{425ED164-A8F3-4C76-8D11-BB38781A984E}" srcOrd="0" destOrd="0" presId="urn:microsoft.com/office/officeart/2005/8/layout/radial4"/>
    <dgm:cxn modelId="{1D821CED-280D-4A09-8C91-97F9AB0E5E50}" type="presOf" srcId="{62AD0E02-2239-42FA-8271-AC53BA454B61}" destId="{1E3ADD9F-4447-4F16-907A-3E12D4D07AA7}" srcOrd="0" destOrd="0" presId="urn:microsoft.com/office/officeart/2005/8/layout/radial4"/>
    <dgm:cxn modelId="{E33792CF-8B96-4FF9-81DA-90A24F207A3D}" type="presOf" srcId="{17F309DD-96C8-49D4-9371-EDDC7D8E630F}" destId="{D4BF5552-654E-46BA-A690-E3D6C6E84740}" srcOrd="0" destOrd="0" presId="urn:microsoft.com/office/officeart/2005/8/layout/radial4"/>
    <dgm:cxn modelId="{796DECAB-2775-405B-B00C-A4DE458D87CE}" type="presParOf" srcId="{425ED164-A8F3-4C76-8D11-BB38781A984E}" destId="{EDAC86BD-1257-4490-89D3-C72DB1C25526}" srcOrd="0" destOrd="0" presId="urn:microsoft.com/office/officeart/2005/8/layout/radial4"/>
    <dgm:cxn modelId="{FEF0C3D9-E212-4CCB-8B93-FCA44D222CEE}" type="presParOf" srcId="{425ED164-A8F3-4C76-8D11-BB38781A984E}" destId="{FA426A00-8EB8-41D4-8CF0-4048EEAF546E}" srcOrd="1" destOrd="0" presId="urn:microsoft.com/office/officeart/2005/8/layout/radial4"/>
    <dgm:cxn modelId="{F94EDE4C-2BAA-49B2-ACE0-35163F3522B0}" type="presParOf" srcId="{425ED164-A8F3-4C76-8D11-BB38781A984E}" destId="{1E3ADD9F-4447-4F16-907A-3E12D4D07AA7}" srcOrd="2" destOrd="0" presId="urn:microsoft.com/office/officeart/2005/8/layout/radial4"/>
    <dgm:cxn modelId="{4D41572E-5981-4696-A231-3A5944F018E7}" type="presParOf" srcId="{425ED164-A8F3-4C76-8D11-BB38781A984E}" destId="{588B5CFF-30D8-4BA6-A05B-C63A3C9F01CF}" srcOrd="3" destOrd="0" presId="urn:microsoft.com/office/officeart/2005/8/layout/radial4"/>
    <dgm:cxn modelId="{2B250283-5456-412D-A6E5-586E5A213D9D}" type="presParOf" srcId="{425ED164-A8F3-4C76-8D11-BB38781A984E}" destId="{DE4E98BA-9E40-4EAB-B1D8-26B87EE99277}" srcOrd="4" destOrd="0" presId="urn:microsoft.com/office/officeart/2005/8/layout/radial4"/>
    <dgm:cxn modelId="{946E44E5-9509-4D2C-A149-59331787C68F}" type="presParOf" srcId="{425ED164-A8F3-4C76-8D11-BB38781A984E}" destId="{D98271B0-6C50-47C4-A66C-FFD5088E86BE}" srcOrd="5" destOrd="0" presId="urn:microsoft.com/office/officeart/2005/8/layout/radial4"/>
    <dgm:cxn modelId="{A2CA0F71-FB82-41CF-81DD-71440DE30BF9}" type="presParOf" srcId="{425ED164-A8F3-4C76-8D11-BB38781A984E}" destId="{D4BF5552-654E-46BA-A690-E3D6C6E84740}" srcOrd="6" destOrd="0" presId="urn:microsoft.com/office/officeart/2005/8/layout/radial4"/>
    <dgm:cxn modelId="{4224AC3A-3962-47BF-A8F5-5A7D94FFC2D0}" type="presParOf" srcId="{425ED164-A8F3-4C76-8D11-BB38781A984E}" destId="{1C50B0B6-C304-42A1-8319-539FEF6CBB74}" srcOrd="7" destOrd="0" presId="urn:microsoft.com/office/officeart/2005/8/layout/radial4"/>
    <dgm:cxn modelId="{2D10B5EC-09B2-4EC6-892E-EC96F6A7F589}" type="presParOf" srcId="{425ED164-A8F3-4C76-8D11-BB38781A984E}" destId="{CA7F3AEE-C97A-494E-9F2A-B0BE64C5C089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AC86BD-1257-4490-89D3-C72DB1C25526}">
      <dsp:nvSpPr>
        <dsp:cNvPr id="0" name=""/>
        <dsp:cNvSpPr/>
      </dsp:nvSpPr>
      <dsp:spPr>
        <a:xfrm>
          <a:off x="2044255" y="1983266"/>
          <a:ext cx="1512188" cy="15121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/>
            <a:t>REACTIVE</a:t>
          </a:r>
        </a:p>
      </dsp:txBody>
      <dsp:txXfrm>
        <a:off x="2265710" y="2204721"/>
        <a:ext cx="1069278" cy="1069278"/>
      </dsp:txXfrm>
    </dsp:sp>
    <dsp:sp modelId="{FA426A00-8EB8-41D4-8CF0-4048EEAF546E}">
      <dsp:nvSpPr>
        <dsp:cNvPr id="0" name=""/>
        <dsp:cNvSpPr/>
      </dsp:nvSpPr>
      <dsp:spPr>
        <a:xfrm rot="11700000">
          <a:off x="696715" y="2137258"/>
          <a:ext cx="1321524" cy="43097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ADD9F-4447-4F16-907A-3E12D4D07AA7}">
      <dsp:nvSpPr>
        <dsp:cNvPr id="0" name=""/>
        <dsp:cNvSpPr/>
      </dsp:nvSpPr>
      <dsp:spPr>
        <a:xfrm>
          <a:off x="940" y="1607095"/>
          <a:ext cx="1436579" cy="1149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/>
            <a:t>Elastic</a:t>
          </a:r>
        </a:p>
      </dsp:txBody>
      <dsp:txXfrm>
        <a:off x="34601" y="1640756"/>
        <a:ext cx="1369257" cy="1081941"/>
      </dsp:txXfrm>
    </dsp:sp>
    <dsp:sp modelId="{588B5CFF-30D8-4BA6-A05B-C63A3C9F01CF}">
      <dsp:nvSpPr>
        <dsp:cNvPr id="0" name=""/>
        <dsp:cNvSpPr/>
      </dsp:nvSpPr>
      <dsp:spPr>
        <a:xfrm rot="14700000">
          <a:off x="1508292" y="1170058"/>
          <a:ext cx="1321524" cy="43097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E98BA-9E40-4EAB-B1D8-26B87EE99277}">
      <dsp:nvSpPr>
        <dsp:cNvPr id="0" name=""/>
        <dsp:cNvSpPr/>
      </dsp:nvSpPr>
      <dsp:spPr>
        <a:xfrm>
          <a:off x="1171515" y="212059"/>
          <a:ext cx="1436579" cy="1149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/>
            <a:t>Responsive</a:t>
          </a:r>
        </a:p>
      </dsp:txBody>
      <dsp:txXfrm>
        <a:off x="1205176" y="245720"/>
        <a:ext cx="1369257" cy="1081941"/>
      </dsp:txXfrm>
    </dsp:sp>
    <dsp:sp modelId="{D98271B0-6C50-47C4-A66C-FFD5088E86BE}">
      <dsp:nvSpPr>
        <dsp:cNvPr id="0" name=""/>
        <dsp:cNvSpPr/>
      </dsp:nvSpPr>
      <dsp:spPr>
        <a:xfrm rot="17700000">
          <a:off x="2770882" y="1170058"/>
          <a:ext cx="1321524" cy="43097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F5552-654E-46BA-A690-E3D6C6E84740}">
      <dsp:nvSpPr>
        <dsp:cNvPr id="0" name=""/>
        <dsp:cNvSpPr/>
      </dsp:nvSpPr>
      <dsp:spPr>
        <a:xfrm>
          <a:off x="2992605" y="212059"/>
          <a:ext cx="1436579" cy="1149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/>
            <a:t>Resilient</a:t>
          </a:r>
        </a:p>
      </dsp:txBody>
      <dsp:txXfrm>
        <a:off x="3026266" y="245720"/>
        <a:ext cx="1369257" cy="1081941"/>
      </dsp:txXfrm>
    </dsp:sp>
    <dsp:sp modelId="{1C50B0B6-C304-42A1-8319-539FEF6CBB74}">
      <dsp:nvSpPr>
        <dsp:cNvPr id="0" name=""/>
        <dsp:cNvSpPr/>
      </dsp:nvSpPr>
      <dsp:spPr>
        <a:xfrm rot="20700000">
          <a:off x="3582459" y="2137258"/>
          <a:ext cx="1321524" cy="430973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F3AEE-C97A-494E-9F2A-B0BE64C5C089}">
      <dsp:nvSpPr>
        <dsp:cNvPr id="0" name=""/>
        <dsp:cNvSpPr/>
      </dsp:nvSpPr>
      <dsp:spPr>
        <a:xfrm>
          <a:off x="4163179" y="1607095"/>
          <a:ext cx="1436579" cy="1149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000" kern="1200"/>
            <a:t>Message Driven</a:t>
          </a:r>
        </a:p>
      </dsp:txBody>
      <dsp:txXfrm>
        <a:off x="4196840" y="1640756"/>
        <a:ext cx="1369257" cy="1081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436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644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58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8764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Mark 1 </a:t>
            </a:r>
            <a:r>
              <a:rPr lang="de-CH" sz="1200" b="0" i="0" kern="120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5 Tonnen sowie eine Frontlänge von 16 Metern.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951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Ritchie: Unix, C</a:t>
            </a:r>
          </a:p>
          <a:p>
            <a:r>
              <a:rPr lang="de-CH"/>
              <a:t>Thompson: B, UTF-8, Go</a:t>
            </a:r>
          </a:p>
        </p:txBody>
      </p:sp>
    </p:spTree>
    <p:extLst>
      <p:ext uri="{BB962C8B-B14F-4D97-AF65-F5344CB8AC3E}">
        <p14:creationId xmlns:p14="http://schemas.microsoft.com/office/powerpoint/2010/main" val="224745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47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Mark 1 </a:t>
            </a:r>
            <a:r>
              <a:rPr lang="de-CH" sz="1200" b="0" i="0" kern="120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5 Tonnen sowie eine Frontlänge von 16 Metern.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4607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0180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Mark 1 </a:t>
            </a:r>
            <a:r>
              <a:rPr lang="de-CH" sz="1200" b="0" i="0" kern="120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5 Tonnen sowie eine Frontlänge von 16 Metern.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4730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083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5368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Rest protocols</a:t>
            </a:r>
            <a:r>
              <a:rPr lang="de-CH" baseline="0"/>
              <a:t> instead of WS* or BPEL or ESB.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502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295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4740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3934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614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8586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Rest protocols</a:t>
            </a:r>
            <a:r>
              <a:rPr lang="de-CH" baseline="0"/>
              <a:t> instead of WS* or BPEL or ESB.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511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Rest protocols</a:t>
            </a:r>
            <a:r>
              <a:rPr lang="de-CH" baseline="0"/>
              <a:t> instead of WS* or BPEL or ESB.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4903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47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701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880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718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254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420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649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Folienbildplatzhalter 5"/>
          <p:cNvSpPr>
            <a:spLocks noGrp="1" noRot="1" noChangeAspect="1"/>
          </p:cNvSpPr>
          <p:nvPr>
            <p:ph type="sldImg"/>
          </p:nvPr>
        </p:nvSpPr>
        <p:spPr>
          <a:xfrm>
            <a:off x="-1143000" y="0"/>
            <a:ext cx="9139238" cy="5141913"/>
          </a:xfrm>
        </p:spPr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Mark 1 </a:t>
            </a:r>
            <a:r>
              <a:rPr lang="de-CH" sz="1200" b="0" i="0" kern="1200">
                <a:solidFill>
                  <a:srgbClr val="535353"/>
                </a:solidFill>
                <a:effectLst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5 Tonnen sowie eine Frontlänge von 16 Metern.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710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Titel_16zu9.jp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92112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34419" y="280908"/>
            <a:ext cx="8450806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Headline one line only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46811" y="733147"/>
            <a:ext cx="8538414" cy="544550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Optional subtitel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0465" y="1320007"/>
            <a:ext cx="8544759" cy="315515"/>
          </a:xfrm>
        </p:spPr>
        <p:txBody>
          <a:bodyPr/>
          <a:lstStyle>
            <a:lvl1pPr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Speaker(s)</a:t>
            </a:r>
          </a:p>
        </p:txBody>
      </p:sp>
      <p:pic>
        <p:nvPicPr>
          <p:cNvPr id="7" name="Bild 6" descr="TRI_Niederlassungen_2-zeilig_EN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15" y="4701126"/>
            <a:ext cx="7029649" cy="3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1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</p:spTree>
    <p:extLst>
      <p:ext uri="{BB962C8B-B14F-4D97-AF65-F5344CB8AC3E}">
        <p14:creationId xmlns:p14="http://schemas.microsoft.com/office/powerpoint/2010/main" val="4112562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itere Informat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pic>
        <p:nvPicPr>
          <p:cNvPr id="10" name="Bild 9" descr="Bild_4_16-9.jp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1"/>
            <a:ext cx="9144000" cy="2570788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39603" y="234726"/>
            <a:ext cx="6538817" cy="477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600"/>
              </a:lnSpc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Further information…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255839" y="2632170"/>
            <a:ext cx="8529385" cy="1566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357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Abschluss_16zu9.jp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392112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80908"/>
            <a:ext cx="8435254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Questions and answers…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1995" y="733148"/>
            <a:ext cx="8533230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Speaker name</a:t>
            </a:r>
          </a:p>
          <a:p>
            <a:pPr lvl="0"/>
            <a:r>
              <a:rPr lang="de-CH" noProof="0" dirty="0"/>
              <a:t>Speaker title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5650" y="1535520"/>
            <a:ext cx="4183475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Phone +00 00 000 00 00</a:t>
            </a:r>
          </a:p>
          <a:p>
            <a:pPr lvl="0"/>
            <a:r>
              <a:rPr lang="de-CH" noProof="0" dirty="0"/>
              <a:t>prename.surname@trivadis.com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370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e ein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Abschluss_16zu9.jp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3921125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 bwMode="auto">
          <a:xfrm>
            <a:off x="349971" y="280908"/>
            <a:ext cx="8157130" cy="423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lang="de-CH" noProof="0" dirty="0"/>
              <a:t>Questions and answers…</a:t>
            </a:r>
          </a:p>
        </p:txBody>
      </p:sp>
      <p:sp>
        <p:nvSpPr>
          <p:cNvPr id="11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1996" y="733148"/>
            <a:ext cx="4177130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Speaker name</a:t>
            </a:r>
          </a:p>
          <a:p>
            <a:pPr lvl="0"/>
            <a:r>
              <a:rPr lang="de-CH" noProof="0" dirty="0"/>
              <a:t>Speaker title</a:t>
            </a:r>
          </a:p>
        </p:txBody>
      </p:sp>
      <p:sp>
        <p:nvSpPr>
          <p:cNvPr id="13" name="Textplatzhalt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45650" y="1535520"/>
            <a:ext cx="4183278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Phone +00 00 000 00 00</a:t>
            </a:r>
          </a:p>
          <a:p>
            <a:pPr lvl="0"/>
            <a:r>
              <a:rPr lang="de-CH" noProof="0" dirty="0"/>
              <a:t>prename.surname@trivadis.com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Textplatzhalt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607258" y="731608"/>
            <a:ext cx="4177968" cy="721580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Speaker name</a:t>
            </a:r>
          </a:p>
          <a:p>
            <a:pPr lvl="0"/>
            <a:r>
              <a:rPr lang="de-CH" noProof="0" dirty="0"/>
              <a:t>Speaker title</a:t>
            </a:r>
          </a:p>
        </p:txBody>
      </p:sp>
      <p:sp>
        <p:nvSpPr>
          <p:cNvPr id="17" name="Textplatzhalt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600912" y="1533980"/>
            <a:ext cx="4184275" cy="754569"/>
          </a:xfrm>
        </p:spPr>
        <p:txBody>
          <a:bodyPr/>
          <a:lstStyle>
            <a:lvl1pPr>
              <a:lnSpc>
                <a:spcPts val="2400"/>
              </a:lnSpc>
              <a:defRPr sz="2000" b="1" i="0" baseline="0">
                <a:solidFill>
                  <a:srgbClr val="FFFFFF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/>
            <a:r>
              <a:rPr lang="de-CH" noProof="0" dirty="0"/>
              <a:t>Phone +00 00 000 00 00</a:t>
            </a:r>
          </a:p>
          <a:p>
            <a:pPr lvl="0"/>
            <a:r>
              <a:rPr lang="de-CH" noProof="0" dirty="0"/>
              <a:t>prename.surname@trivadis.com</a:t>
            </a:r>
          </a:p>
        </p:txBody>
      </p:sp>
    </p:spTree>
    <p:extLst>
      <p:ext uri="{BB962C8B-B14F-4D97-AF65-F5344CB8AC3E}">
        <p14:creationId xmlns:p14="http://schemas.microsoft.com/office/powerpoint/2010/main" val="3603682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"/>
            <a:ext cx="9144000" cy="4198938"/>
          </a:xfrm>
          <a:prstGeom prst="rect">
            <a:avLst/>
          </a:prstGeom>
          <a:gradFill flip="none" rotWithShape="1">
            <a:gsLst>
              <a:gs pos="0">
                <a:srgbClr val="D12826"/>
              </a:gs>
              <a:gs pos="100000">
                <a:srgbClr val="6B1818"/>
              </a:gs>
              <a:gs pos="69000">
                <a:srgbClr val="7F1C1C"/>
              </a:gs>
            </a:gsLst>
            <a:lin ang="540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err="1">
              <a:solidFill>
                <a:schemeClr val="tx1"/>
              </a:solidFill>
            </a:endParaRP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1223011"/>
            <a:ext cx="8426450" cy="976646"/>
          </a:xfrm>
          <a:prstGeom prst="rect">
            <a:avLst/>
          </a:prstGeom>
        </p:spPr>
        <p:txBody>
          <a:bodyPr vert="horz" wrap="square" anchor="t" anchorCtr="0"/>
          <a:lstStyle>
            <a:lvl1pPr marL="0" indent="0" algn="ctr">
              <a:lnSpc>
                <a:spcPts val="4560"/>
              </a:lnSpc>
              <a:spcBef>
                <a:spcPts val="912"/>
              </a:spcBef>
              <a:buFontTx/>
              <a:buNone/>
              <a:defRPr sz="3800" b="1" i="0" baseline="0">
                <a:solidFill>
                  <a:schemeClr val="bg1"/>
                </a:solidFill>
                <a:effectLst>
                  <a:outerShdw blurRad="180975" dist="38100" dir="2700000" algn="tl" rotWithShape="0">
                    <a:srgbClr val="000000">
                      <a:alpha val="50000"/>
                    </a:srgbClr>
                  </a:outerShdw>
                </a:effectLst>
                <a:latin typeface="Arial"/>
              </a:defRPr>
            </a:lvl1pPr>
          </a:lstStyle>
          <a:p>
            <a:pPr lvl="0"/>
            <a:r>
              <a:rPr lang="de-DE"/>
              <a:t>Chapter name</a:t>
            </a:r>
          </a:p>
        </p:txBody>
      </p:sp>
    </p:spTree>
    <p:extLst>
      <p:ext uri="{BB962C8B-B14F-4D97-AF65-F5344CB8AC3E}">
        <p14:creationId xmlns:p14="http://schemas.microsoft.com/office/powerpoint/2010/main" val="232284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638723" y="923596"/>
            <a:ext cx="8146502" cy="3275342"/>
          </a:xfrm>
        </p:spPr>
        <p:txBody>
          <a:bodyPr/>
          <a:lstStyle>
            <a:lvl1pPr marL="342000" indent="-342000">
              <a:lnSpc>
                <a:spcPts val="1900"/>
              </a:lnSpc>
              <a:buClr>
                <a:srgbClr val="666666"/>
              </a:buClr>
              <a:buFont typeface="+mj-lt"/>
              <a:buAutoNum type="arabicPeriod"/>
              <a:defRPr lang="de-DE" sz="1600" b="1" i="0" dirty="0" smtClean="0"/>
            </a:lvl1pPr>
            <a:lvl2pPr marL="504000" indent="-180000">
              <a:lnSpc>
                <a:spcPts val="1900"/>
              </a:lnSpc>
              <a:spcBef>
                <a:spcPts val="0"/>
              </a:spcBef>
              <a:buClr>
                <a:schemeClr val="tx1"/>
              </a:buClr>
              <a:defRPr lang="de-DE" sz="1600" baseline="0" dirty="0" smtClean="0">
                <a:solidFill>
                  <a:srgbClr val="666666"/>
                </a:solidFill>
              </a:defRPr>
            </a:lvl2pPr>
            <a:lvl3pPr marL="324000" indent="0">
              <a:spcBef>
                <a:spcPts val="0"/>
              </a:spcBef>
              <a:spcAft>
                <a:spcPts val="0"/>
              </a:spcAft>
              <a:buNone/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de-CH" noProof="0" dirty="0"/>
              <a:t>Erste Überschrift</a:t>
            </a:r>
          </a:p>
          <a:p>
            <a:pPr lvl="1"/>
            <a:r>
              <a:rPr lang="de-CH" noProof="0" dirty="0"/>
              <a:t>Erster Eintrag</a:t>
            </a:r>
          </a:p>
          <a:p>
            <a:pPr lvl="1"/>
            <a:r>
              <a:rPr lang="de-CH" noProof="0" dirty="0"/>
              <a:t>Zweiter Eintrag</a:t>
            </a:r>
          </a:p>
        </p:txBody>
      </p:sp>
    </p:spTree>
    <p:extLst>
      <p:ext uri="{BB962C8B-B14F-4D97-AF65-F5344CB8AC3E}">
        <p14:creationId xmlns:p14="http://schemas.microsoft.com/office/powerpoint/2010/main" val="46377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</p:spTree>
    <p:extLst>
      <p:ext uri="{BB962C8B-B14F-4D97-AF65-F5344CB8AC3E}">
        <p14:creationId xmlns:p14="http://schemas.microsoft.com/office/powerpoint/2010/main" val="222106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8136134" cy="32718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50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927099"/>
            <a:ext cx="3780034" cy="3271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>
          <a:xfrm>
            <a:off x="4614419" y="927099"/>
            <a:ext cx="4170805" cy="3271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15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9091" y="2040418"/>
            <a:ext cx="3780034" cy="2158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/>
          </p:nvPr>
        </p:nvSpPr>
        <p:spPr>
          <a:xfrm>
            <a:off x="4614419" y="927099"/>
            <a:ext cx="4170805" cy="3271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5"/>
          </p:nvPr>
        </p:nvSpPr>
        <p:spPr bwMode="auto">
          <a:xfrm>
            <a:off x="755650" y="1022350"/>
            <a:ext cx="1104900" cy="839561"/>
          </a:xfrm>
          <a:solidFill>
            <a:schemeClr val="accent2"/>
          </a:solidFill>
        </p:spPr>
        <p:txBody>
          <a:bodyPr lIns="72000" tIns="72000" rIns="72000" bIns="72000" anchor="ctr" anchorCtr="0"/>
          <a:lstStyle>
            <a:lvl1pPr>
              <a:lnSpc>
                <a:spcPts val="1500"/>
              </a:lnSpc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Bildplatzhalter 1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039937" y="103323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  <p:sp>
        <p:nvSpPr>
          <p:cNvPr id="11" name="Bildplatzhalter 12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324225" y="1033236"/>
            <a:ext cx="1104900" cy="82867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CH" noProof="0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18823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 bwMode="gray">
          <a:xfrm>
            <a:off x="757954" y="3171944"/>
            <a:ext cx="8027271" cy="1026000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no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643907" y="2611565"/>
            <a:ext cx="8141318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8"/>
          </p:nvPr>
        </p:nvSpPr>
        <p:spPr bwMode="gray">
          <a:xfrm>
            <a:off x="757954" y="1487479"/>
            <a:ext cx="8027271" cy="1026000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noAutofit/>
          </a:bodyPr>
          <a:lstStyle>
            <a:lvl1pPr>
              <a:spcBef>
                <a:spcPts val="0"/>
              </a:spcBef>
              <a:defRPr sz="1600" b="1" baseline="0">
                <a:latin typeface="Courier New" pitchFamily="49" charset="0"/>
                <a:cs typeface="Courier New" pitchFamily="49" charset="0"/>
              </a:defRPr>
            </a:lvl1pPr>
            <a:lvl2pPr marL="271463" indent="-27000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2pPr>
            <a:lvl3pPr marL="555750" indent="-285750">
              <a:spcBef>
                <a:spcPts val="0"/>
              </a:spcBef>
              <a:buClr>
                <a:schemeClr val="tx1"/>
              </a:buClr>
              <a:buFont typeface="Courier New" pitchFamily="49" charset="0"/>
              <a:buChar char="&gt;"/>
              <a:defRPr sz="1600" b="1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4" name="Inhaltsplatzhalter 8"/>
          <p:cNvSpPr>
            <a:spLocks noGrp="1"/>
          </p:cNvSpPr>
          <p:nvPr>
            <p:ph sz="quarter" idx="19"/>
          </p:nvPr>
        </p:nvSpPr>
        <p:spPr>
          <a:xfrm>
            <a:off x="643907" y="927100"/>
            <a:ext cx="8141318" cy="489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30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43907" y="1334656"/>
            <a:ext cx="8099425" cy="2870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43907" y="927100"/>
            <a:ext cx="8099425" cy="38138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690564" y="4281440"/>
            <a:ext cx="5613254" cy="267470"/>
          </a:xfrm>
        </p:spPr>
        <p:txBody>
          <a:bodyPr lIns="72000" tIns="72000" rIns="72000" bIns="72000" anchor="t" anchorCtr="0">
            <a:noAutofit/>
          </a:bodyPr>
          <a:lstStyle>
            <a:lvl1pPr>
              <a:lnSpc>
                <a:spcPts val="1000"/>
              </a:lnSpc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266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49090" y="924806"/>
            <a:ext cx="8136135" cy="3274132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Textmasterformat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  <a:p>
            <a:pPr lvl="6"/>
            <a:r>
              <a:rPr lang="de-CH" noProof="0" dirty="0"/>
              <a:t>Siebte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633643" y="127800"/>
            <a:ext cx="8151581" cy="72127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8" name="Rechteck 7"/>
          <p:cNvSpPr/>
          <p:nvPr userDrawn="1"/>
        </p:nvSpPr>
        <p:spPr bwMode="auto">
          <a:xfrm>
            <a:off x="369888" y="279400"/>
            <a:ext cx="216000" cy="216000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noProof="0"/>
          </a:p>
        </p:txBody>
      </p:sp>
      <p:pic>
        <p:nvPicPr>
          <p:cNvPr id="19" name="Bild 18" descr="Trivadis_Logo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393" y="4450698"/>
            <a:ext cx="1913419" cy="551515"/>
          </a:xfrm>
          <a:prstGeom prst="rect">
            <a:avLst/>
          </a:prstGeom>
        </p:spPr>
      </p:pic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1545090" y="4809038"/>
            <a:ext cx="3920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r>
              <a:rPr lang="de-DE"/>
              <a:t>Modern .NET Software Architecture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261273" y="4809038"/>
            <a:ext cx="496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fld id="{CAA1D080-129B-CB43-9B9B-B053798F4C9F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69020" y="4809038"/>
            <a:ext cx="90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65000"/>
                  </a:schemeClr>
                </a:solidFill>
                <a:latin typeface="Arial"/>
              </a:defRPr>
            </a:lvl1pPr>
          </a:lstStyle>
          <a:p>
            <a:r>
              <a:rPr lang="de-DE"/>
              <a:t>09.09.2016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/>
  <p:txStyles>
    <p:titleStyle>
      <a:lvl1pPr algn="l" rtl="0" eaLnBrk="1" fontAlgn="base" hangingPunct="1">
        <a:lnSpc>
          <a:spcPts val="3100"/>
        </a:lnSpc>
        <a:spcBef>
          <a:spcPct val="0"/>
        </a:spcBef>
        <a:spcAft>
          <a:spcPct val="0"/>
        </a:spcAft>
        <a:defRPr sz="2500" kern="1200">
          <a:solidFill>
            <a:srgbClr val="141313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Segoe UI" pitchFamily="34" charset="0"/>
        </a:defRPr>
      </a:lvl9pPr>
    </p:titleStyle>
    <p:bodyStyle>
      <a:lvl1pPr algn="l" rtl="0" eaLnBrk="1" fontAlgn="base" hangingPunct="1">
        <a:lnSpc>
          <a:spcPts val="1900"/>
        </a:lnSpc>
        <a:spcBef>
          <a:spcPts val="0"/>
        </a:spcBef>
        <a:spcAft>
          <a:spcPct val="0"/>
        </a:spcAft>
        <a:buClr>
          <a:schemeClr val="accent1"/>
        </a:buClr>
        <a:defRPr sz="1600" kern="1200">
          <a:solidFill>
            <a:srgbClr val="666666"/>
          </a:solidFill>
          <a:latin typeface="Arial"/>
          <a:ea typeface="+mn-ea"/>
          <a:cs typeface="Arial"/>
        </a:defRPr>
      </a:lvl1pPr>
      <a:lvl2pPr marL="271463" indent="-269875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Tx/>
        <a:buSzPct val="100000"/>
        <a:buFontTx/>
        <a:buBlip>
          <a:blip r:embed="rId16"/>
        </a:buBlip>
        <a:defRPr sz="1600" kern="1200">
          <a:solidFill>
            <a:srgbClr val="666666"/>
          </a:solidFill>
          <a:latin typeface="Arial"/>
          <a:ea typeface="+mn-ea"/>
          <a:cs typeface="Arial"/>
        </a:defRPr>
      </a:lvl2pPr>
      <a:lvl3pPr marL="468000" indent="-180000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tx1"/>
        </a:buClr>
        <a:buFont typeface="Lucida Grande"/>
        <a:buChar char="–"/>
        <a:defRPr sz="1600" kern="1200">
          <a:solidFill>
            <a:srgbClr val="666666"/>
          </a:solidFill>
          <a:latin typeface="Arial"/>
          <a:ea typeface="+mn-ea"/>
          <a:cs typeface="Arial"/>
        </a:defRPr>
      </a:lvl3pPr>
      <a:lvl4pPr marL="468000" indent="-180000" algn="l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rgbClr val="666666"/>
        </a:buClr>
        <a:buFont typeface="Arial"/>
        <a:buChar char="•"/>
        <a:defRPr sz="1600" kern="1200">
          <a:solidFill>
            <a:srgbClr val="666666"/>
          </a:solidFill>
          <a:latin typeface="Arial"/>
          <a:ea typeface="+mn-ea"/>
          <a:cs typeface="Arial"/>
        </a:defRPr>
      </a:lvl4pPr>
      <a:lvl5pPr marL="270000" indent="-270000" algn="l" defTabSz="900113" rtl="0" eaLnBrk="1" fontAlgn="base" hangingPunct="1">
        <a:lnSpc>
          <a:spcPts val="1900"/>
        </a:lnSpc>
        <a:spcBef>
          <a:spcPts val="900"/>
        </a:spcBef>
        <a:spcAft>
          <a:spcPct val="0"/>
        </a:spcAft>
        <a:buClr>
          <a:schemeClr val="tx1"/>
        </a:buClr>
        <a:buFont typeface="+mj-lt"/>
        <a:buAutoNum type="arabicPeriod"/>
        <a:defRPr sz="1600" kern="1200">
          <a:solidFill>
            <a:srgbClr val="666666"/>
          </a:solidFill>
          <a:latin typeface="Arial"/>
          <a:ea typeface="+mn-ea"/>
          <a:cs typeface="Arial"/>
        </a:defRPr>
      </a:lvl5pPr>
      <a:lvl6pPr marL="468000" indent="-180000" algn="l" defTabSz="914400" rtl="0" eaLnBrk="1" latinLnBrk="0" hangingPunct="1">
        <a:lnSpc>
          <a:spcPts val="1900"/>
        </a:lnSpc>
        <a:spcBef>
          <a:spcPts val="900"/>
        </a:spcBef>
        <a:buClr>
          <a:schemeClr val="accent2"/>
        </a:buClr>
        <a:buFont typeface="Segoe UI" pitchFamily="34" charset="0"/>
        <a:buChar char="&gt;"/>
        <a:defRPr sz="1600" kern="1200">
          <a:solidFill>
            <a:srgbClr val="666666"/>
          </a:solidFill>
          <a:latin typeface="Arial"/>
          <a:ea typeface="+mn-ea"/>
          <a:cs typeface="Arial"/>
        </a:defRPr>
      </a:lvl6pPr>
      <a:lvl7pPr marL="468000" indent="-180000" algn="l" defTabSz="914400" rtl="0" eaLnBrk="1" latinLnBrk="0" hangingPunct="1">
        <a:lnSpc>
          <a:spcPts val="1900"/>
        </a:lnSpc>
        <a:spcBef>
          <a:spcPts val="900"/>
        </a:spcBef>
        <a:buClr>
          <a:schemeClr val="tx1"/>
        </a:buClr>
        <a:buFont typeface="Segoe UI" pitchFamily="34" charset="0"/>
        <a:buChar char="&gt;"/>
        <a:defRPr sz="1600" kern="1200">
          <a:solidFill>
            <a:srgbClr val="666666"/>
          </a:solidFill>
          <a:latin typeface="Arial"/>
          <a:ea typeface="+mn-ea"/>
          <a:cs typeface="Arial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7.gif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27.jpeg"/><Relationship Id="rId4" Type="http://schemas.openxmlformats.org/officeDocument/2006/relationships/image" Target="../media/image18.jpe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reactivemanifesto.org/" TargetMode="External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7.gif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27.jpeg"/><Relationship Id="rId4" Type="http://schemas.openxmlformats.org/officeDocument/2006/relationships/image" Target="../media/image18.jpe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martinfowler.com/articles/microservices.html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channel9.msdn.com/Blogs/Subscribe/Wheres-the-ESB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imeo.com/171704583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vimeo.com/171927597" TargetMode="Externa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334419" y="280908"/>
            <a:ext cx="8450806" cy="397545"/>
          </a:xfrm>
        </p:spPr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Where are we today?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Christoph Pletz, CL-SOL</a:t>
            </a:r>
          </a:p>
          <a:p>
            <a:r>
              <a:rPr lang="de-DE"/>
              <a:t>Manuel Meyer, ZH-AD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638" y="2007098"/>
            <a:ext cx="1327544" cy="13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7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A Look Around Today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1" y="740229"/>
            <a:ext cx="8136134" cy="3458709"/>
          </a:xfrm>
        </p:spPr>
        <p:txBody>
          <a:bodyPr/>
          <a:lstStyle/>
          <a:p>
            <a:pPr marL="1588" lvl="1" indent="0">
              <a:buNone/>
            </a:pPr>
            <a:r>
              <a:rPr lang="de-DE"/>
              <a:t>Google Trend „Microservices“ versus „Service Oriented Architecture“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700" y="1356349"/>
            <a:ext cx="8474980" cy="27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A Brief History of Software Engineering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pic>
        <p:nvPicPr>
          <p:cNvPr id="205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5746" y="2219225"/>
            <a:ext cx="1187207" cy="10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0812" y="2704648"/>
            <a:ext cx="4377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/>
              <a:t>1940</a:t>
            </a:r>
            <a:endParaRPr lang="de-CH" sz="1400" dirty="0" err="1"/>
          </a:p>
        </p:txBody>
      </p:sp>
      <p:sp>
        <p:nvSpPr>
          <p:cNvPr id="80" name="TextBox 79"/>
          <p:cNvSpPr txBox="1"/>
          <p:nvPr/>
        </p:nvSpPr>
        <p:spPr>
          <a:xfrm>
            <a:off x="7832952" y="1973005"/>
            <a:ext cx="114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/>
              <a:t>09.09.2016</a:t>
            </a:r>
            <a:endParaRPr lang="de-CH" sz="1600" dirty="0" err="1"/>
          </a:p>
        </p:txBody>
      </p:sp>
      <p:grpSp>
        <p:nvGrpSpPr>
          <p:cNvPr id="2055" name="Group 2054"/>
          <p:cNvGrpSpPr/>
          <p:nvPr/>
        </p:nvGrpSpPr>
        <p:grpSpPr>
          <a:xfrm>
            <a:off x="339755" y="1176417"/>
            <a:ext cx="1000969" cy="1528231"/>
            <a:chOff x="339755" y="1176417"/>
            <a:chExt cx="1000969" cy="1528231"/>
          </a:xfrm>
        </p:grpSpPr>
        <p:grpSp>
          <p:nvGrpSpPr>
            <p:cNvPr id="11" name="Group 10"/>
            <p:cNvGrpSpPr/>
            <p:nvPr/>
          </p:nvGrpSpPr>
          <p:grpSpPr>
            <a:xfrm>
              <a:off x="339755" y="1176417"/>
              <a:ext cx="1000969" cy="1085502"/>
              <a:chOff x="202903" y="1043663"/>
              <a:chExt cx="1000969" cy="1085502"/>
            </a:xfrm>
          </p:grpSpPr>
          <p:pic>
            <p:nvPicPr>
              <p:cNvPr id="2056" name="Picture 8" descr="https://media1.britannica.com/eb-media/25/23625-004-DE225F47.jpg"/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2903" y="1043663"/>
                <a:ext cx="1000969" cy="785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36478" y="1882944"/>
                <a:ext cx="61030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/>
                  <a:t>Mark</a:t>
                </a:r>
                <a:r>
                  <a:rPr lang="de-CH" sz="1400"/>
                  <a:t> 1</a:t>
                </a:r>
                <a:endParaRPr lang="de-CH" sz="1400" dirty="0" err="1"/>
              </a:p>
            </p:txBody>
          </p:sp>
        </p:grpSp>
        <p:cxnSp>
          <p:nvCxnSpPr>
            <p:cNvPr id="2053" name="Straight Connector 2052"/>
            <p:cNvCxnSpPr>
              <a:stCxn id="28" idx="2"/>
              <a:endCxn id="22" idx="0"/>
            </p:cNvCxnSpPr>
            <p:nvPr/>
          </p:nvCxnSpPr>
          <p:spPr>
            <a:xfrm flipH="1">
              <a:off x="509673" y="2261919"/>
              <a:ext cx="368811" cy="442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758073" y="2704648"/>
            <a:ext cx="6973894" cy="24881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88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0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The Unix Philosophy (1978) - DOTADIW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pic>
        <p:nvPicPr>
          <p:cNvPr id="1026" name="Picture 2" descr="http://www.bl.uk/voices-of-science/britishlibrary/~/media/bl/websites/vos/images/interviewees/021i-c1379x0011xx-0009a2.jpg?backgroundColor=000000&amp;as=fal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82030" y="-659889"/>
            <a:ext cx="9426030" cy="703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3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Bildergebn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1" y="-1332069"/>
            <a:ext cx="8924030" cy="75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99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 descr="http://media.gettyimages.com/photos/vietnamese-construction-workers-take-a-rest-picture-id124520939?k=6&amp;m=124520939&amp;s=170667a&amp;w=0&amp;h=oQkVsApW7co22y9bI4rcp-OWGjEURO2erypU4C8RhKU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1691" y="-830365"/>
            <a:ext cx="9578360" cy="638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36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A Brief History of Software Engineering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pic>
        <p:nvPicPr>
          <p:cNvPr id="205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5746" y="2219225"/>
            <a:ext cx="1187207" cy="10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0812" y="2704648"/>
            <a:ext cx="4377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/>
              <a:t>1940</a:t>
            </a:r>
            <a:endParaRPr lang="de-CH" sz="1400" dirty="0" err="1"/>
          </a:p>
        </p:txBody>
      </p:sp>
      <p:sp>
        <p:nvSpPr>
          <p:cNvPr id="80" name="TextBox 79"/>
          <p:cNvSpPr txBox="1"/>
          <p:nvPr/>
        </p:nvSpPr>
        <p:spPr>
          <a:xfrm>
            <a:off x="7832952" y="1973005"/>
            <a:ext cx="114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/>
              <a:t>09.09.2016</a:t>
            </a:r>
            <a:endParaRPr lang="de-CH" sz="1600" dirty="0" err="1"/>
          </a:p>
        </p:txBody>
      </p:sp>
      <p:grpSp>
        <p:nvGrpSpPr>
          <p:cNvPr id="2055" name="Group 2054"/>
          <p:cNvGrpSpPr/>
          <p:nvPr/>
        </p:nvGrpSpPr>
        <p:grpSpPr>
          <a:xfrm>
            <a:off x="339755" y="1176417"/>
            <a:ext cx="1000969" cy="1528231"/>
            <a:chOff x="339755" y="1176417"/>
            <a:chExt cx="1000969" cy="1528231"/>
          </a:xfrm>
        </p:grpSpPr>
        <p:grpSp>
          <p:nvGrpSpPr>
            <p:cNvPr id="11" name="Group 10"/>
            <p:cNvGrpSpPr/>
            <p:nvPr/>
          </p:nvGrpSpPr>
          <p:grpSpPr>
            <a:xfrm>
              <a:off x="339755" y="1176417"/>
              <a:ext cx="1000969" cy="1085502"/>
              <a:chOff x="202903" y="1043663"/>
              <a:chExt cx="1000969" cy="1085502"/>
            </a:xfrm>
          </p:grpSpPr>
          <p:pic>
            <p:nvPicPr>
              <p:cNvPr id="2056" name="Picture 8" descr="https://media1.britannica.com/eb-media/25/23625-004-DE225F47.jpg"/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2903" y="1043663"/>
                <a:ext cx="1000969" cy="785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36478" y="1882944"/>
                <a:ext cx="61030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/>
                  <a:t>Mark</a:t>
                </a:r>
                <a:r>
                  <a:rPr lang="de-CH" sz="1400"/>
                  <a:t> 1</a:t>
                </a:r>
                <a:endParaRPr lang="de-CH" sz="1400" dirty="0" err="1"/>
              </a:p>
            </p:txBody>
          </p:sp>
        </p:grpSp>
        <p:cxnSp>
          <p:nvCxnSpPr>
            <p:cNvPr id="2053" name="Straight Connector 2052"/>
            <p:cNvCxnSpPr>
              <a:stCxn id="28" idx="2"/>
              <a:endCxn id="22" idx="0"/>
            </p:cNvCxnSpPr>
            <p:nvPr/>
          </p:nvCxnSpPr>
          <p:spPr>
            <a:xfrm flipH="1">
              <a:off x="509673" y="2261919"/>
              <a:ext cx="368811" cy="442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54043" y="2839576"/>
            <a:ext cx="793560" cy="1490360"/>
            <a:chOff x="654043" y="2839576"/>
            <a:chExt cx="793560" cy="1490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043" y="3177385"/>
              <a:ext cx="793560" cy="1152551"/>
            </a:xfrm>
            <a:prstGeom prst="rect">
              <a:avLst/>
            </a:prstGeom>
          </p:spPr>
        </p:pic>
        <p:cxnSp>
          <p:nvCxnSpPr>
            <p:cNvPr id="2064" name="Straight Connector 2063"/>
            <p:cNvCxnSpPr>
              <a:stCxn id="6" idx="0"/>
            </p:cNvCxnSpPr>
            <p:nvPr/>
          </p:nvCxnSpPr>
          <p:spPr>
            <a:xfrm flipH="1" flipV="1">
              <a:off x="991681" y="2839576"/>
              <a:ext cx="59142" cy="337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758073" y="2704648"/>
            <a:ext cx="6973894" cy="24881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grpSp>
        <p:nvGrpSpPr>
          <p:cNvPr id="2068" name="Group 2067"/>
          <p:cNvGrpSpPr/>
          <p:nvPr/>
        </p:nvGrpSpPr>
        <p:grpSpPr>
          <a:xfrm>
            <a:off x="1603964" y="1629856"/>
            <a:ext cx="1111779" cy="1074623"/>
            <a:chOff x="1599446" y="1769476"/>
            <a:chExt cx="1111779" cy="1074623"/>
          </a:xfrm>
        </p:grpSpPr>
        <p:sp>
          <p:nvSpPr>
            <p:cNvPr id="49" name="TextBox 48"/>
            <p:cNvSpPr txBox="1"/>
            <p:nvPr/>
          </p:nvSpPr>
          <p:spPr>
            <a:xfrm>
              <a:off x="1912821" y="2597878"/>
              <a:ext cx="49267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1978</a:t>
              </a:r>
              <a:endParaRPr lang="de-CH" sz="1600" dirty="0" err="1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99446" y="1769476"/>
              <a:ext cx="111177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600" b="1"/>
                <a:t>The UNIX</a:t>
              </a:r>
            </a:p>
            <a:p>
              <a:pPr algn="ctr"/>
              <a:r>
                <a:rPr lang="de-CH" sz="1600" b="1"/>
                <a:t>Philosophy</a:t>
              </a:r>
            </a:p>
            <a:p>
              <a:pPr algn="ctr"/>
              <a:r>
                <a:rPr lang="de-CH" sz="1600" b="1"/>
                <a:t>(DOTADIW)</a:t>
              </a:r>
              <a:endParaRPr lang="de-CH" sz="1600" b="1" dirty="0" err="1"/>
            </a:p>
          </p:txBody>
        </p:sp>
        <p:cxnSp>
          <p:nvCxnSpPr>
            <p:cNvPr id="2067" name="Straight Connector 2066"/>
            <p:cNvCxnSpPr>
              <a:stCxn id="49" idx="0"/>
              <a:endCxn id="50" idx="2"/>
            </p:cNvCxnSpPr>
            <p:nvPr/>
          </p:nvCxnSpPr>
          <p:spPr>
            <a:xfrm flipH="1" flipV="1">
              <a:off x="2155336" y="2508140"/>
              <a:ext cx="3822" cy="89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1" name="Group 2070"/>
          <p:cNvGrpSpPr/>
          <p:nvPr/>
        </p:nvGrpSpPr>
        <p:grpSpPr>
          <a:xfrm>
            <a:off x="1545090" y="2920092"/>
            <a:ext cx="856584" cy="1183339"/>
            <a:chOff x="1545090" y="2920092"/>
            <a:chExt cx="856584" cy="1183339"/>
          </a:xfrm>
        </p:grpSpPr>
        <p:sp>
          <p:nvSpPr>
            <p:cNvPr id="26" name="TextBox 25"/>
            <p:cNvSpPr txBox="1"/>
            <p:nvPr/>
          </p:nvSpPr>
          <p:spPr>
            <a:xfrm>
              <a:off x="1545090" y="2920092"/>
              <a:ext cx="49346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1970</a:t>
              </a:r>
              <a:endParaRPr lang="de-CH" sz="1600" dirty="0" err="1"/>
            </a:p>
          </p:txBody>
        </p:sp>
        <p:pic>
          <p:nvPicPr>
            <p:cNvPr id="2060" name="Picture 12" descr="Bildergebnis für object oriented programmi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337" y="3407317"/>
              <a:ext cx="835337" cy="69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0" name="Straight Connector 2069"/>
            <p:cNvCxnSpPr>
              <a:stCxn id="2060" idx="0"/>
              <a:endCxn id="26" idx="2"/>
            </p:cNvCxnSpPr>
            <p:nvPr/>
          </p:nvCxnSpPr>
          <p:spPr>
            <a:xfrm flipH="1" flipV="1">
              <a:off x="1791824" y="3166313"/>
              <a:ext cx="192182" cy="241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055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The Unix Philosophy (1978) - DOTADIW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pic>
        <p:nvPicPr>
          <p:cNvPr id="1026" name="Picture 2" descr="https://www.acm.org/binaries/content/gallery/acm/ctas/people/turing_ritchie_thompson_facebook.jpg/turing_ritchie_thompson_facebook.jpg/acm%3Adesktopc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1983" y="0"/>
            <a:ext cx="979714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The Unix Philosophy (1978) - DOTADIW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0" y="916752"/>
            <a:ext cx="8136134" cy="365900"/>
          </a:xfrm>
        </p:spPr>
        <p:txBody>
          <a:bodyPr/>
          <a:lstStyle/>
          <a:p>
            <a:pPr marL="1588" lvl="1" indent="0">
              <a:buNone/>
            </a:pPr>
            <a:r>
              <a:rPr lang="de-DE" sz="2400" b="1"/>
              <a:t>„Do one thing and do it well“	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669020" y="1624966"/>
            <a:ext cx="8136134" cy="345870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000"/>
              <a:t>Make each program do one thing well</a:t>
            </a:r>
          </a:p>
          <a:p>
            <a:pPr lvl="1"/>
            <a:r>
              <a:rPr lang="de-DE" sz="2000"/>
              <a:t>Expect the output of every program to become the input to another</a:t>
            </a:r>
          </a:p>
          <a:p>
            <a:pPr lvl="1"/>
            <a:r>
              <a:rPr lang="de-DE" sz="2000"/>
              <a:t>Design software and systems to be tried early, don‘t hesitate to throw away</a:t>
            </a:r>
          </a:p>
          <a:p>
            <a:pPr lvl="1"/>
            <a:r>
              <a:rPr lang="de-DE" sz="2000"/>
              <a:t>Use and make tools.</a:t>
            </a:r>
          </a:p>
        </p:txBody>
      </p:sp>
    </p:spTree>
    <p:extLst>
      <p:ext uri="{BB962C8B-B14F-4D97-AF65-F5344CB8AC3E}">
        <p14:creationId xmlns:p14="http://schemas.microsoft.com/office/powerpoint/2010/main" val="252771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A Brief History of Software Engineering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pic>
        <p:nvPicPr>
          <p:cNvPr id="205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5746" y="2219225"/>
            <a:ext cx="1187207" cy="10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0812" y="2704648"/>
            <a:ext cx="4377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/>
              <a:t>1940</a:t>
            </a:r>
            <a:endParaRPr lang="de-CH" sz="1400" dirty="0" err="1"/>
          </a:p>
        </p:txBody>
      </p:sp>
      <p:sp>
        <p:nvSpPr>
          <p:cNvPr id="80" name="TextBox 79"/>
          <p:cNvSpPr txBox="1"/>
          <p:nvPr/>
        </p:nvSpPr>
        <p:spPr>
          <a:xfrm>
            <a:off x="7832952" y="1973005"/>
            <a:ext cx="114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/>
              <a:t>09.09.2016</a:t>
            </a:r>
            <a:endParaRPr lang="de-CH" sz="1600" dirty="0" err="1"/>
          </a:p>
        </p:txBody>
      </p:sp>
      <p:grpSp>
        <p:nvGrpSpPr>
          <p:cNvPr id="2055" name="Group 2054"/>
          <p:cNvGrpSpPr/>
          <p:nvPr/>
        </p:nvGrpSpPr>
        <p:grpSpPr>
          <a:xfrm>
            <a:off x="339755" y="1176417"/>
            <a:ext cx="1000969" cy="1528231"/>
            <a:chOff x="339755" y="1176417"/>
            <a:chExt cx="1000969" cy="1528231"/>
          </a:xfrm>
        </p:grpSpPr>
        <p:grpSp>
          <p:nvGrpSpPr>
            <p:cNvPr id="11" name="Group 10"/>
            <p:cNvGrpSpPr/>
            <p:nvPr/>
          </p:nvGrpSpPr>
          <p:grpSpPr>
            <a:xfrm>
              <a:off x="339755" y="1176417"/>
              <a:ext cx="1000969" cy="1085502"/>
              <a:chOff x="202903" y="1043663"/>
              <a:chExt cx="1000969" cy="1085502"/>
            </a:xfrm>
          </p:grpSpPr>
          <p:pic>
            <p:nvPicPr>
              <p:cNvPr id="2056" name="Picture 8" descr="https://media1.britannica.com/eb-media/25/23625-004-DE225F47.jpg"/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2903" y="1043663"/>
                <a:ext cx="1000969" cy="785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36478" y="1882944"/>
                <a:ext cx="61030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/>
                  <a:t>Mark</a:t>
                </a:r>
                <a:r>
                  <a:rPr lang="de-CH" sz="1400"/>
                  <a:t> 1</a:t>
                </a:r>
                <a:endParaRPr lang="de-CH" sz="1400" dirty="0" err="1"/>
              </a:p>
            </p:txBody>
          </p:sp>
        </p:grpSp>
        <p:cxnSp>
          <p:nvCxnSpPr>
            <p:cNvPr id="2053" name="Straight Connector 2052"/>
            <p:cNvCxnSpPr>
              <a:stCxn id="28" idx="2"/>
              <a:endCxn id="22" idx="0"/>
            </p:cNvCxnSpPr>
            <p:nvPr/>
          </p:nvCxnSpPr>
          <p:spPr>
            <a:xfrm flipH="1">
              <a:off x="509673" y="2261919"/>
              <a:ext cx="368811" cy="442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54043" y="2839576"/>
            <a:ext cx="793560" cy="1490360"/>
            <a:chOff x="654043" y="2839576"/>
            <a:chExt cx="793560" cy="1490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043" y="3177385"/>
              <a:ext cx="793560" cy="1152551"/>
            </a:xfrm>
            <a:prstGeom prst="rect">
              <a:avLst/>
            </a:prstGeom>
          </p:spPr>
        </p:pic>
        <p:cxnSp>
          <p:nvCxnSpPr>
            <p:cNvPr id="2064" name="Straight Connector 2063"/>
            <p:cNvCxnSpPr>
              <a:stCxn id="6" idx="0"/>
            </p:cNvCxnSpPr>
            <p:nvPr/>
          </p:nvCxnSpPr>
          <p:spPr>
            <a:xfrm flipH="1" flipV="1">
              <a:off x="991681" y="2839576"/>
              <a:ext cx="59142" cy="337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758073" y="2704648"/>
            <a:ext cx="6973894" cy="24881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grpSp>
        <p:nvGrpSpPr>
          <p:cNvPr id="2068" name="Group 2067"/>
          <p:cNvGrpSpPr/>
          <p:nvPr/>
        </p:nvGrpSpPr>
        <p:grpSpPr>
          <a:xfrm>
            <a:off x="1603964" y="1629856"/>
            <a:ext cx="1111779" cy="1074623"/>
            <a:chOff x="1599446" y="1769476"/>
            <a:chExt cx="1111779" cy="1074623"/>
          </a:xfrm>
        </p:grpSpPr>
        <p:sp>
          <p:nvSpPr>
            <p:cNvPr id="49" name="TextBox 48"/>
            <p:cNvSpPr txBox="1"/>
            <p:nvPr/>
          </p:nvSpPr>
          <p:spPr>
            <a:xfrm>
              <a:off x="1912821" y="2597878"/>
              <a:ext cx="49267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1978</a:t>
              </a:r>
              <a:endParaRPr lang="de-CH" sz="1600" dirty="0" err="1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99446" y="1769476"/>
              <a:ext cx="111177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600" b="1"/>
                <a:t>The UNIX</a:t>
              </a:r>
            </a:p>
            <a:p>
              <a:pPr algn="ctr"/>
              <a:r>
                <a:rPr lang="de-CH" sz="1600" b="1"/>
                <a:t>Philosophy</a:t>
              </a:r>
            </a:p>
            <a:p>
              <a:pPr algn="ctr"/>
              <a:r>
                <a:rPr lang="de-CH" sz="1600" b="1"/>
                <a:t>(DOTADIW)</a:t>
              </a:r>
              <a:endParaRPr lang="de-CH" sz="1600" b="1" dirty="0" err="1"/>
            </a:p>
          </p:txBody>
        </p:sp>
        <p:cxnSp>
          <p:nvCxnSpPr>
            <p:cNvPr id="2067" name="Straight Connector 2066"/>
            <p:cNvCxnSpPr>
              <a:stCxn id="49" idx="0"/>
              <a:endCxn id="50" idx="2"/>
            </p:cNvCxnSpPr>
            <p:nvPr/>
          </p:nvCxnSpPr>
          <p:spPr>
            <a:xfrm flipH="1" flipV="1">
              <a:off x="2155336" y="2508140"/>
              <a:ext cx="3822" cy="89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1" name="Group 2070"/>
          <p:cNvGrpSpPr/>
          <p:nvPr/>
        </p:nvGrpSpPr>
        <p:grpSpPr>
          <a:xfrm>
            <a:off x="1545090" y="2920092"/>
            <a:ext cx="856584" cy="1183339"/>
            <a:chOff x="1545090" y="2920092"/>
            <a:chExt cx="856584" cy="1183339"/>
          </a:xfrm>
        </p:grpSpPr>
        <p:sp>
          <p:nvSpPr>
            <p:cNvPr id="26" name="TextBox 25"/>
            <p:cNvSpPr txBox="1"/>
            <p:nvPr/>
          </p:nvSpPr>
          <p:spPr>
            <a:xfrm>
              <a:off x="1545090" y="2920092"/>
              <a:ext cx="49346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1970</a:t>
              </a:r>
              <a:endParaRPr lang="de-CH" sz="1600" dirty="0" err="1"/>
            </a:p>
          </p:txBody>
        </p:sp>
        <p:pic>
          <p:nvPicPr>
            <p:cNvPr id="2060" name="Picture 12" descr="Bildergebnis für object oriented programmi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337" y="3407317"/>
              <a:ext cx="835337" cy="69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0" name="Straight Connector 2069"/>
            <p:cNvCxnSpPr>
              <a:stCxn id="2060" idx="0"/>
              <a:endCxn id="26" idx="2"/>
            </p:cNvCxnSpPr>
            <p:nvPr/>
          </p:nvCxnSpPr>
          <p:spPr>
            <a:xfrm flipH="1" flipV="1">
              <a:off x="1791824" y="3166313"/>
              <a:ext cx="192182" cy="241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617273" y="2931164"/>
            <a:ext cx="761265" cy="1494279"/>
            <a:chOff x="2617273" y="2931164"/>
            <a:chExt cx="761265" cy="1494279"/>
          </a:xfrm>
        </p:grpSpPr>
        <p:grpSp>
          <p:nvGrpSpPr>
            <p:cNvPr id="9" name="Group 8"/>
            <p:cNvGrpSpPr/>
            <p:nvPr/>
          </p:nvGrpSpPr>
          <p:grpSpPr>
            <a:xfrm>
              <a:off x="2705817" y="3442881"/>
              <a:ext cx="672721" cy="982562"/>
              <a:chOff x="1744330" y="784510"/>
              <a:chExt cx="672721" cy="98256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44330" y="784510"/>
                <a:ext cx="598820" cy="75887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768770" y="1520851"/>
                <a:ext cx="64828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/>
                  <a:t>WWW</a:t>
                </a:r>
                <a:endParaRPr lang="de-CH" sz="1600" dirty="0" err="1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617273" y="2931164"/>
              <a:ext cx="62466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1989</a:t>
              </a:r>
              <a:endParaRPr lang="de-CH" sz="1600" dirty="0" err="1"/>
            </a:p>
          </p:txBody>
        </p:sp>
        <p:cxnSp>
          <p:nvCxnSpPr>
            <p:cNvPr id="4" name="Straight Connector 3"/>
            <p:cNvCxnSpPr>
              <a:stCxn id="17" idx="2"/>
              <a:endCxn id="10" idx="0"/>
            </p:cNvCxnSpPr>
            <p:nvPr/>
          </p:nvCxnSpPr>
          <p:spPr>
            <a:xfrm>
              <a:off x="2929605" y="3177385"/>
              <a:ext cx="75622" cy="265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7" name="Group 2056"/>
          <p:cNvGrpSpPr/>
          <p:nvPr/>
        </p:nvGrpSpPr>
        <p:grpSpPr>
          <a:xfrm>
            <a:off x="2705817" y="946648"/>
            <a:ext cx="1007405" cy="1741817"/>
            <a:chOff x="2705817" y="946648"/>
            <a:chExt cx="1007405" cy="1741817"/>
          </a:xfrm>
        </p:grpSpPr>
        <p:sp>
          <p:nvSpPr>
            <p:cNvPr id="31" name="TextBox 30"/>
            <p:cNvSpPr txBox="1"/>
            <p:nvPr/>
          </p:nvSpPr>
          <p:spPr>
            <a:xfrm>
              <a:off x="3203557" y="2442244"/>
              <a:ext cx="50966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1996</a:t>
              </a:r>
              <a:endParaRPr lang="de-CH" sz="1600" dirty="0" err="1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705817" y="946648"/>
              <a:ext cx="799369" cy="720465"/>
              <a:chOff x="6691016" y="728272"/>
              <a:chExt cx="799369" cy="72046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918698" y="1202516"/>
                <a:ext cx="462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b="1"/>
                  <a:t>SOA</a:t>
                </a:r>
                <a:endParaRPr lang="de-CH" sz="1400" b="1" dirty="0" err="1"/>
              </a:p>
            </p:txBody>
          </p:sp>
          <p:pic>
            <p:nvPicPr>
              <p:cNvPr id="19" name="Picture 6" descr="https://media.licdn.com/mpr/mpr/shrinknp_800_800/AAEAAQAAAAAAAAE-AAAAJDQ5MDM0YzkzLTljNjAtNDNmZC1hNTQwLWFiZDhlNTUxMWU5Nw.gi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016" y="728272"/>
                <a:ext cx="799369" cy="444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Connector 26"/>
            <p:cNvCxnSpPr>
              <a:stCxn id="32" idx="2"/>
              <a:endCxn id="31" idx="0"/>
            </p:cNvCxnSpPr>
            <p:nvPr/>
          </p:nvCxnSpPr>
          <p:spPr>
            <a:xfrm>
              <a:off x="3164902" y="1667113"/>
              <a:ext cx="293488" cy="775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1" name="Group 2060"/>
          <p:cNvGrpSpPr/>
          <p:nvPr/>
        </p:nvGrpSpPr>
        <p:grpSpPr>
          <a:xfrm>
            <a:off x="3724292" y="1229555"/>
            <a:ext cx="866962" cy="1458910"/>
            <a:chOff x="3724292" y="1229555"/>
            <a:chExt cx="866962" cy="1458910"/>
          </a:xfrm>
        </p:grpSpPr>
        <p:sp>
          <p:nvSpPr>
            <p:cNvPr id="29" name="TextBox 28"/>
            <p:cNvSpPr txBox="1"/>
            <p:nvPr/>
          </p:nvSpPr>
          <p:spPr>
            <a:xfrm>
              <a:off x="3881561" y="2442244"/>
              <a:ext cx="5412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2001</a:t>
              </a:r>
              <a:endParaRPr lang="de-CH" sz="1400" dirty="0" err="1"/>
            </a:p>
          </p:txBody>
        </p:sp>
        <p:grpSp>
          <p:nvGrpSpPr>
            <p:cNvPr id="2049" name="Group 2048"/>
            <p:cNvGrpSpPr/>
            <p:nvPr/>
          </p:nvGrpSpPr>
          <p:grpSpPr>
            <a:xfrm>
              <a:off x="3724292" y="1229555"/>
              <a:ext cx="866962" cy="938525"/>
              <a:chOff x="5229915" y="1284379"/>
              <a:chExt cx="866962" cy="93852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229915" y="1792017"/>
                <a:ext cx="8669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1400" b="1"/>
                  <a:t>Agile Manifesto</a:t>
                </a:r>
                <a:endParaRPr lang="de-CH" sz="1400" b="1" dirty="0" err="1"/>
              </a:p>
            </p:txBody>
          </p:sp>
          <p:pic>
            <p:nvPicPr>
              <p:cNvPr id="2048" name="Picture 12" descr="Bildergebnis für agile"/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2908" y="1284379"/>
                <a:ext cx="520888" cy="520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59" name="Straight Connector 2058"/>
            <p:cNvCxnSpPr>
              <a:stCxn id="29" idx="0"/>
              <a:endCxn id="30" idx="2"/>
            </p:cNvCxnSpPr>
            <p:nvPr/>
          </p:nvCxnSpPr>
          <p:spPr>
            <a:xfrm flipV="1">
              <a:off x="4152203" y="2168080"/>
              <a:ext cx="5570" cy="274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5" name="Group 2064"/>
          <p:cNvGrpSpPr/>
          <p:nvPr/>
        </p:nvGrpSpPr>
        <p:grpSpPr>
          <a:xfrm>
            <a:off x="3561805" y="2951258"/>
            <a:ext cx="817235" cy="939439"/>
            <a:chOff x="3561805" y="2951258"/>
            <a:chExt cx="817235" cy="939439"/>
          </a:xfrm>
        </p:grpSpPr>
        <p:sp>
          <p:nvSpPr>
            <p:cNvPr id="34" name="TextBox 33"/>
            <p:cNvSpPr txBox="1"/>
            <p:nvPr/>
          </p:nvSpPr>
          <p:spPr>
            <a:xfrm>
              <a:off x="3561805" y="3459810"/>
              <a:ext cx="8172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/>
                <a:t>RESTful</a:t>
              </a:r>
            </a:p>
            <a:p>
              <a:pPr algn="ctr"/>
              <a:r>
                <a:rPr lang="de-CH" sz="1400"/>
                <a:t>Services</a:t>
              </a:r>
              <a:endParaRPr lang="de-CH" sz="1400" dirty="0" err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51524" y="2951258"/>
              <a:ext cx="5359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2000</a:t>
              </a:r>
              <a:endParaRPr lang="de-CH" sz="1400" dirty="0" err="1"/>
            </a:p>
          </p:txBody>
        </p:sp>
        <p:cxnSp>
          <p:nvCxnSpPr>
            <p:cNvPr id="2063" name="Straight Connector 2062"/>
            <p:cNvCxnSpPr>
              <a:stCxn id="34" idx="0"/>
              <a:endCxn id="35" idx="2"/>
            </p:cNvCxnSpPr>
            <p:nvPr/>
          </p:nvCxnSpPr>
          <p:spPr>
            <a:xfrm flipV="1">
              <a:off x="3970423" y="3197479"/>
              <a:ext cx="49067" cy="2623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2" name="Group 2071"/>
          <p:cNvGrpSpPr/>
          <p:nvPr/>
        </p:nvGrpSpPr>
        <p:grpSpPr>
          <a:xfrm>
            <a:off x="4677690" y="896765"/>
            <a:ext cx="914999" cy="1810181"/>
            <a:chOff x="4677690" y="896765"/>
            <a:chExt cx="914999" cy="1810181"/>
          </a:xfrm>
        </p:grpSpPr>
        <p:sp>
          <p:nvSpPr>
            <p:cNvPr id="48" name="TextBox 47"/>
            <p:cNvSpPr txBox="1"/>
            <p:nvPr/>
          </p:nvSpPr>
          <p:spPr>
            <a:xfrm>
              <a:off x="4677690" y="2460725"/>
              <a:ext cx="5465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2003</a:t>
              </a:r>
              <a:endParaRPr lang="de-CH" sz="1600" dirty="0" err="1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744364" y="896765"/>
              <a:ext cx="848325" cy="965274"/>
              <a:chOff x="4794929" y="761863"/>
              <a:chExt cx="848325" cy="965274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843574" y="1480916"/>
                <a:ext cx="7996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/>
                  <a:t>DDD</a:t>
                </a:r>
                <a:endParaRPr lang="de-CH" sz="1600" dirty="0" err="1"/>
              </a:p>
            </p:txBody>
          </p:sp>
          <p:pic>
            <p:nvPicPr>
              <p:cNvPr id="2052" name="Picture 4" descr="Bildergebnis für domain driven desig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4929" y="761863"/>
                <a:ext cx="538272" cy="712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69" name="Straight Connector 2068"/>
            <p:cNvCxnSpPr>
              <a:stCxn id="48" idx="0"/>
              <a:endCxn id="47" idx="2"/>
            </p:cNvCxnSpPr>
            <p:nvPr/>
          </p:nvCxnSpPr>
          <p:spPr>
            <a:xfrm flipV="1">
              <a:off x="4950952" y="1862039"/>
              <a:ext cx="241897" cy="5986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Group 2074"/>
          <p:cNvGrpSpPr/>
          <p:nvPr/>
        </p:nvGrpSpPr>
        <p:grpSpPr>
          <a:xfrm>
            <a:off x="4275407" y="2951257"/>
            <a:ext cx="1100662" cy="1736109"/>
            <a:chOff x="4275407" y="2951257"/>
            <a:chExt cx="1100662" cy="1736109"/>
          </a:xfrm>
        </p:grpSpPr>
        <p:sp>
          <p:nvSpPr>
            <p:cNvPr id="43" name="TextBox 42"/>
            <p:cNvSpPr txBox="1"/>
            <p:nvPr/>
          </p:nvSpPr>
          <p:spPr>
            <a:xfrm>
              <a:off x="4574664" y="2951257"/>
              <a:ext cx="58448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2002</a:t>
              </a:r>
              <a:endParaRPr lang="de-CH" sz="1600" dirty="0" err="1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275407" y="3941595"/>
              <a:ext cx="1100662" cy="745771"/>
              <a:chOff x="4262545" y="704850"/>
              <a:chExt cx="1100662" cy="74577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262545" y="1235177"/>
                <a:ext cx="11006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1400"/>
                  <a:t>The Cloud</a:t>
                </a:r>
                <a:endParaRPr lang="de-CH" sz="1400" dirty="0" err="1"/>
              </a:p>
            </p:txBody>
          </p:sp>
          <p:pic>
            <p:nvPicPr>
              <p:cNvPr id="2050" name="Picture 2" descr="Bildergebnis für cloud icon"/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419599" y="704850"/>
                <a:ext cx="829617" cy="535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4" name="Straight Connector 2073"/>
            <p:cNvCxnSpPr>
              <a:stCxn id="2050" idx="0"/>
              <a:endCxn id="43" idx="2"/>
            </p:cNvCxnSpPr>
            <p:nvPr/>
          </p:nvCxnSpPr>
          <p:spPr>
            <a:xfrm flipV="1">
              <a:off x="4847270" y="3197478"/>
              <a:ext cx="19635" cy="744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5606583" y="1416780"/>
            <a:ext cx="761131" cy="1315036"/>
            <a:chOff x="5606583" y="1416780"/>
            <a:chExt cx="761131" cy="1315036"/>
          </a:xfrm>
        </p:grpSpPr>
        <p:sp>
          <p:nvSpPr>
            <p:cNvPr id="45" name="TextBox 44"/>
            <p:cNvSpPr txBox="1"/>
            <p:nvPr/>
          </p:nvSpPr>
          <p:spPr>
            <a:xfrm>
              <a:off x="5627175" y="2485595"/>
              <a:ext cx="5412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2007</a:t>
              </a:r>
              <a:endParaRPr lang="de-CH" sz="1600" dirty="0" err="1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06583" y="1416780"/>
              <a:ext cx="761131" cy="710211"/>
              <a:chOff x="5839845" y="761863"/>
              <a:chExt cx="761131" cy="710211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866078" y="1256630"/>
                <a:ext cx="667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400"/>
                  <a:t>DevOps</a:t>
                </a:r>
                <a:endParaRPr lang="de-CH" sz="1400" dirty="0" err="1"/>
              </a:p>
            </p:txBody>
          </p:sp>
          <p:pic>
            <p:nvPicPr>
              <p:cNvPr id="23" name="Picture 8" descr="Bildergebnis für Docker logo"/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839845" y="761863"/>
                <a:ext cx="761131" cy="500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7" name="Straight Connector 2076"/>
            <p:cNvCxnSpPr>
              <a:stCxn id="45" idx="0"/>
              <a:endCxn id="46" idx="2"/>
            </p:cNvCxnSpPr>
            <p:nvPr/>
          </p:nvCxnSpPr>
          <p:spPr>
            <a:xfrm flipV="1">
              <a:off x="5897817" y="2126991"/>
              <a:ext cx="68886" cy="358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240065" y="2944665"/>
            <a:ext cx="1000053" cy="1090702"/>
            <a:chOff x="5240065" y="2944665"/>
            <a:chExt cx="1000053" cy="1090702"/>
          </a:xfrm>
        </p:grpSpPr>
        <p:sp>
          <p:nvSpPr>
            <p:cNvPr id="33" name="TextBox 32"/>
            <p:cNvSpPr txBox="1"/>
            <p:nvPr/>
          </p:nvSpPr>
          <p:spPr>
            <a:xfrm>
              <a:off x="5408652" y="2944665"/>
              <a:ext cx="5579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2005</a:t>
              </a:r>
              <a:endParaRPr lang="de-CH" sz="1400" dirty="0" err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40065" y="3389036"/>
              <a:ext cx="1000053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/>
                <a:t>‘’Micro-Web-Services‘’</a:t>
              </a:r>
              <a:endParaRPr lang="de-CH" sz="1400" dirty="0" err="1"/>
            </a:p>
          </p:txBody>
        </p:sp>
        <p:cxnSp>
          <p:nvCxnSpPr>
            <p:cNvPr id="41" name="Straight Connector 40"/>
            <p:cNvCxnSpPr>
              <a:stCxn id="36" idx="0"/>
              <a:endCxn id="33" idx="2"/>
            </p:cNvCxnSpPr>
            <p:nvPr/>
          </p:nvCxnSpPr>
          <p:spPr>
            <a:xfrm flipH="1" flipV="1">
              <a:off x="5687651" y="3190886"/>
              <a:ext cx="52441" cy="198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470003" y="2955102"/>
            <a:ext cx="1143908" cy="649378"/>
            <a:chOff x="6470003" y="2955102"/>
            <a:chExt cx="1143908" cy="649378"/>
          </a:xfrm>
        </p:grpSpPr>
        <p:sp>
          <p:nvSpPr>
            <p:cNvPr id="37" name="TextBox 36"/>
            <p:cNvSpPr txBox="1"/>
            <p:nvPr/>
          </p:nvSpPr>
          <p:spPr>
            <a:xfrm>
              <a:off x="6470003" y="2955102"/>
              <a:ext cx="54366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2011</a:t>
              </a:r>
              <a:endParaRPr lang="de-CH" sz="1600" dirty="0" err="1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71132" y="3389036"/>
              <a:ext cx="11427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/>
                <a:t>Microservices</a:t>
              </a:r>
              <a:endParaRPr lang="de-CH" sz="1400" dirty="0" err="1"/>
            </a:p>
          </p:txBody>
        </p:sp>
        <p:cxnSp>
          <p:nvCxnSpPr>
            <p:cNvPr id="52" name="Straight Connector 51"/>
            <p:cNvCxnSpPr>
              <a:stCxn id="38" idx="0"/>
              <a:endCxn id="37" idx="2"/>
            </p:cNvCxnSpPr>
            <p:nvPr/>
          </p:nvCxnSpPr>
          <p:spPr>
            <a:xfrm flipH="1" flipV="1">
              <a:off x="6741836" y="3201323"/>
              <a:ext cx="300686" cy="187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434168" y="1791187"/>
            <a:ext cx="1142779" cy="921123"/>
            <a:chOff x="6434168" y="1791187"/>
            <a:chExt cx="1142779" cy="921123"/>
          </a:xfrm>
        </p:grpSpPr>
        <p:sp>
          <p:nvSpPr>
            <p:cNvPr id="39" name="TextBox 38"/>
            <p:cNvSpPr txBox="1"/>
            <p:nvPr/>
          </p:nvSpPr>
          <p:spPr>
            <a:xfrm>
              <a:off x="6843343" y="2466089"/>
              <a:ext cx="5012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2013</a:t>
              </a:r>
              <a:endParaRPr lang="de-CH" sz="1600" dirty="0" err="1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34168" y="1791187"/>
              <a:ext cx="114277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 b="1"/>
                <a:t>Reactive Manifesto</a:t>
              </a:r>
              <a:endParaRPr lang="de-CH" sz="1400" b="1" dirty="0" err="1"/>
            </a:p>
          </p:txBody>
        </p:sp>
        <p:cxnSp>
          <p:nvCxnSpPr>
            <p:cNvPr id="57" name="Straight Connector 56"/>
            <p:cNvCxnSpPr>
              <a:stCxn id="39" idx="0"/>
              <a:endCxn id="40" idx="2"/>
            </p:cNvCxnSpPr>
            <p:nvPr/>
          </p:nvCxnSpPr>
          <p:spPr>
            <a:xfrm flipH="1" flipV="1">
              <a:off x="7005558" y="2222074"/>
              <a:ext cx="88398" cy="244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416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The Reactive Manifesto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>
          <a:xfrm>
            <a:off x="1569020" y="4789885"/>
            <a:ext cx="3920400" cy="274637"/>
          </a:xfrm>
        </p:spPr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509673" y="4313738"/>
            <a:ext cx="8136134" cy="38050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FontTx/>
              <a:buNone/>
            </a:pPr>
            <a:r>
              <a:rPr lang="de-DE">
                <a:hlinkClick r:id="rId4"/>
              </a:rPr>
              <a:t>https://www.reactivemanifesto.org/</a:t>
            </a:r>
            <a:endParaRPr lang="de-DE"/>
          </a:p>
          <a:p>
            <a:pPr marL="1588" lvl="1" indent="0">
              <a:buFontTx/>
              <a:buNone/>
            </a:pPr>
            <a:endParaRPr lang="de-DE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16545966"/>
              </p:ext>
            </p:extLst>
          </p:nvPr>
        </p:nvGraphicFramePr>
        <p:xfrm>
          <a:off x="1666793" y="514476"/>
          <a:ext cx="5600700" cy="3707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9042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7B12A9A-6308-4134-A377-495A53BEA6E7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/>
              <a:t>TicTacMicroservice</a:t>
            </a:r>
          </a:p>
          <a:p>
            <a:pPr>
              <a:lnSpc>
                <a:spcPct val="150000"/>
              </a:lnSpc>
            </a:pPr>
            <a:r>
              <a:rPr lang="de-DE" sz="2000"/>
              <a:t>A Brief History of Software Engineering</a:t>
            </a:r>
          </a:p>
          <a:p>
            <a:pPr>
              <a:lnSpc>
                <a:spcPct val="150000"/>
              </a:lnSpc>
            </a:pPr>
            <a:r>
              <a:rPr lang="de-DE" sz="2000"/>
              <a:t>Microservice Characteristics</a:t>
            </a:r>
          </a:p>
          <a:p>
            <a:pPr>
              <a:lnSpc>
                <a:spcPct val="150000"/>
              </a:lnSpc>
            </a:pPr>
            <a:r>
              <a:rPr lang="de-DE" sz="2000"/>
              <a:t>Microservice Examples</a:t>
            </a:r>
          </a:p>
          <a:p>
            <a:pPr>
              <a:lnSpc>
                <a:spcPct val="150000"/>
              </a:lnSpc>
            </a:pPr>
            <a:r>
              <a:rPr lang="de-DE" sz="2000"/>
              <a:t>Inside TicTacMicroservice</a:t>
            </a:r>
          </a:p>
          <a:p>
            <a:pPr>
              <a:lnSpc>
                <a:spcPct val="150000"/>
              </a:lnSpc>
            </a:pPr>
            <a:r>
              <a:rPr lang="de-DE" sz="2000"/>
              <a:t>Summary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121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A Brief History of Software Engineering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pic>
        <p:nvPicPr>
          <p:cNvPr id="205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5746" y="2219225"/>
            <a:ext cx="1187207" cy="109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90812" y="2704648"/>
            <a:ext cx="4377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/>
              <a:t>1940</a:t>
            </a:r>
            <a:endParaRPr lang="de-CH" sz="1400" dirty="0" err="1"/>
          </a:p>
        </p:txBody>
      </p:sp>
      <p:sp>
        <p:nvSpPr>
          <p:cNvPr id="80" name="TextBox 79"/>
          <p:cNvSpPr txBox="1"/>
          <p:nvPr/>
        </p:nvSpPr>
        <p:spPr>
          <a:xfrm>
            <a:off x="7832952" y="1973005"/>
            <a:ext cx="114144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/>
              <a:t>09.09.2016</a:t>
            </a:r>
            <a:endParaRPr lang="de-CH" sz="1600" dirty="0" err="1"/>
          </a:p>
        </p:txBody>
      </p:sp>
      <p:grpSp>
        <p:nvGrpSpPr>
          <p:cNvPr id="2055" name="Group 2054"/>
          <p:cNvGrpSpPr/>
          <p:nvPr/>
        </p:nvGrpSpPr>
        <p:grpSpPr>
          <a:xfrm>
            <a:off x="339755" y="1176417"/>
            <a:ext cx="1000969" cy="1528231"/>
            <a:chOff x="339755" y="1176417"/>
            <a:chExt cx="1000969" cy="1528231"/>
          </a:xfrm>
        </p:grpSpPr>
        <p:grpSp>
          <p:nvGrpSpPr>
            <p:cNvPr id="11" name="Group 10"/>
            <p:cNvGrpSpPr/>
            <p:nvPr/>
          </p:nvGrpSpPr>
          <p:grpSpPr>
            <a:xfrm>
              <a:off x="339755" y="1176417"/>
              <a:ext cx="1000969" cy="1085502"/>
              <a:chOff x="202903" y="1043663"/>
              <a:chExt cx="1000969" cy="1085502"/>
            </a:xfrm>
          </p:grpSpPr>
          <p:pic>
            <p:nvPicPr>
              <p:cNvPr id="2056" name="Picture 8" descr="https://media1.britannica.com/eb-media/25/23625-004-DE225F47.jpg"/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2903" y="1043663"/>
                <a:ext cx="1000969" cy="785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36478" y="1882944"/>
                <a:ext cx="610307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/>
                  <a:t>Mark</a:t>
                </a:r>
                <a:r>
                  <a:rPr lang="de-CH" sz="1400"/>
                  <a:t> 1</a:t>
                </a:r>
                <a:endParaRPr lang="de-CH" sz="1400" dirty="0" err="1"/>
              </a:p>
            </p:txBody>
          </p:sp>
        </p:grpSp>
        <p:cxnSp>
          <p:nvCxnSpPr>
            <p:cNvPr id="2053" name="Straight Connector 2052"/>
            <p:cNvCxnSpPr>
              <a:stCxn id="28" idx="2"/>
              <a:endCxn id="22" idx="0"/>
            </p:cNvCxnSpPr>
            <p:nvPr/>
          </p:nvCxnSpPr>
          <p:spPr>
            <a:xfrm flipH="1">
              <a:off x="509673" y="2261919"/>
              <a:ext cx="368811" cy="4427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54043" y="2839576"/>
            <a:ext cx="793560" cy="1490360"/>
            <a:chOff x="654043" y="2839576"/>
            <a:chExt cx="793560" cy="1490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043" y="3177385"/>
              <a:ext cx="793560" cy="1152551"/>
            </a:xfrm>
            <a:prstGeom prst="rect">
              <a:avLst/>
            </a:prstGeom>
          </p:spPr>
        </p:pic>
        <p:cxnSp>
          <p:nvCxnSpPr>
            <p:cNvPr id="2064" name="Straight Connector 2063"/>
            <p:cNvCxnSpPr>
              <a:stCxn id="6" idx="0"/>
            </p:cNvCxnSpPr>
            <p:nvPr/>
          </p:nvCxnSpPr>
          <p:spPr>
            <a:xfrm flipH="1" flipV="1">
              <a:off x="991681" y="2839576"/>
              <a:ext cx="59142" cy="337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ight Arrow 4"/>
          <p:cNvSpPr/>
          <p:nvPr/>
        </p:nvSpPr>
        <p:spPr>
          <a:xfrm>
            <a:off x="758073" y="2704648"/>
            <a:ext cx="6973894" cy="248816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grpSp>
        <p:nvGrpSpPr>
          <p:cNvPr id="2068" name="Group 2067"/>
          <p:cNvGrpSpPr/>
          <p:nvPr/>
        </p:nvGrpSpPr>
        <p:grpSpPr>
          <a:xfrm>
            <a:off x="1603964" y="1629856"/>
            <a:ext cx="1111779" cy="1074623"/>
            <a:chOff x="1599446" y="1769476"/>
            <a:chExt cx="1111779" cy="1074623"/>
          </a:xfrm>
        </p:grpSpPr>
        <p:sp>
          <p:nvSpPr>
            <p:cNvPr id="49" name="TextBox 48"/>
            <p:cNvSpPr txBox="1"/>
            <p:nvPr/>
          </p:nvSpPr>
          <p:spPr>
            <a:xfrm>
              <a:off x="1912821" y="2597878"/>
              <a:ext cx="49267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1978</a:t>
              </a:r>
              <a:endParaRPr lang="de-CH" sz="1600" dirty="0" err="1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99446" y="1769476"/>
              <a:ext cx="111177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600" b="1"/>
                <a:t>The UNIX</a:t>
              </a:r>
            </a:p>
            <a:p>
              <a:pPr algn="ctr"/>
              <a:r>
                <a:rPr lang="de-CH" sz="1600" b="1"/>
                <a:t>Philosophy</a:t>
              </a:r>
            </a:p>
            <a:p>
              <a:pPr algn="ctr"/>
              <a:r>
                <a:rPr lang="de-CH" sz="1600" b="1"/>
                <a:t>(DOTADIW)</a:t>
              </a:r>
              <a:endParaRPr lang="de-CH" sz="1600" b="1" dirty="0" err="1"/>
            </a:p>
          </p:txBody>
        </p:sp>
        <p:cxnSp>
          <p:nvCxnSpPr>
            <p:cNvPr id="2067" name="Straight Connector 2066"/>
            <p:cNvCxnSpPr>
              <a:stCxn id="49" idx="0"/>
              <a:endCxn id="50" idx="2"/>
            </p:cNvCxnSpPr>
            <p:nvPr/>
          </p:nvCxnSpPr>
          <p:spPr>
            <a:xfrm flipH="1" flipV="1">
              <a:off x="2155336" y="2508140"/>
              <a:ext cx="3822" cy="89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1" name="Group 2070"/>
          <p:cNvGrpSpPr/>
          <p:nvPr/>
        </p:nvGrpSpPr>
        <p:grpSpPr>
          <a:xfrm>
            <a:off x="1545090" y="2920092"/>
            <a:ext cx="856584" cy="1183339"/>
            <a:chOff x="1545090" y="2920092"/>
            <a:chExt cx="856584" cy="1183339"/>
          </a:xfrm>
        </p:grpSpPr>
        <p:sp>
          <p:nvSpPr>
            <p:cNvPr id="26" name="TextBox 25"/>
            <p:cNvSpPr txBox="1"/>
            <p:nvPr/>
          </p:nvSpPr>
          <p:spPr>
            <a:xfrm>
              <a:off x="1545090" y="2920092"/>
              <a:ext cx="49346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1970</a:t>
              </a:r>
              <a:endParaRPr lang="de-CH" sz="1600" dirty="0" err="1"/>
            </a:p>
          </p:txBody>
        </p:sp>
        <p:pic>
          <p:nvPicPr>
            <p:cNvPr id="2060" name="Picture 12" descr="Bildergebnis für object oriented programmi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6337" y="3407317"/>
              <a:ext cx="835337" cy="69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0" name="Straight Connector 2069"/>
            <p:cNvCxnSpPr>
              <a:stCxn id="2060" idx="0"/>
              <a:endCxn id="26" idx="2"/>
            </p:cNvCxnSpPr>
            <p:nvPr/>
          </p:nvCxnSpPr>
          <p:spPr>
            <a:xfrm flipH="1" flipV="1">
              <a:off x="1791824" y="3166313"/>
              <a:ext cx="192182" cy="2410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617273" y="2931164"/>
            <a:ext cx="761265" cy="1494279"/>
            <a:chOff x="2617273" y="2931164"/>
            <a:chExt cx="761265" cy="1494279"/>
          </a:xfrm>
        </p:grpSpPr>
        <p:grpSp>
          <p:nvGrpSpPr>
            <p:cNvPr id="9" name="Group 8"/>
            <p:cNvGrpSpPr/>
            <p:nvPr/>
          </p:nvGrpSpPr>
          <p:grpSpPr>
            <a:xfrm>
              <a:off x="2705817" y="3442881"/>
              <a:ext cx="672721" cy="982562"/>
              <a:chOff x="1744330" y="784510"/>
              <a:chExt cx="672721" cy="98256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44330" y="784510"/>
                <a:ext cx="598820" cy="75887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768770" y="1520851"/>
                <a:ext cx="64828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/>
                  <a:t>WWW</a:t>
                </a:r>
                <a:endParaRPr lang="de-CH" sz="1600" dirty="0" err="1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617273" y="2931164"/>
              <a:ext cx="62466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1989</a:t>
              </a:r>
              <a:endParaRPr lang="de-CH" sz="1600" dirty="0" err="1"/>
            </a:p>
          </p:txBody>
        </p:sp>
        <p:cxnSp>
          <p:nvCxnSpPr>
            <p:cNvPr id="4" name="Straight Connector 3"/>
            <p:cNvCxnSpPr>
              <a:stCxn id="17" idx="2"/>
              <a:endCxn id="10" idx="0"/>
            </p:cNvCxnSpPr>
            <p:nvPr/>
          </p:nvCxnSpPr>
          <p:spPr>
            <a:xfrm>
              <a:off x="2929605" y="3177385"/>
              <a:ext cx="75622" cy="2654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7" name="Group 2056"/>
          <p:cNvGrpSpPr/>
          <p:nvPr/>
        </p:nvGrpSpPr>
        <p:grpSpPr>
          <a:xfrm>
            <a:off x="2705817" y="946648"/>
            <a:ext cx="1007405" cy="1741817"/>
            <a:chOff x="2705817" y="946648"/>
            <a:chExt cx="1007405" cy="1741817"/>
          </a:xfrm>
        </p:grpSpPr>
        <p:sp>
          <p:nvSpPr>
            <p:cNvPr id="31" name="TextBox 30"/>
            <p:cNvSpPr txBox="1"/>
            <p:nvPr/>
          </p:nvSpPr>
          <p:spPr>
            <a:xfrm>
              <a:off x="3203557" y="2442244"/>
              <a:ext cx="50966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1996</a:t>
              </a:r>
              <a:endParaRPr lang="de-CH" sz="1600" dirty="0" err="1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705817" y="946648"/>
              <a:ext cx="799369" cy="720465"/>
              <a:chOff x="6691016" y="728272"/>
              <a:chExt cx="799369" cy="72046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918698" y="1202516"/>
                <a:ext cx="46280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 b="1"/>
                  <a:t>SOA</a:t>
                </a:r>
                <a:endParaRPr lang="de-CH" sz="1400" b="1" dirty="0" err="1"/>
              </a:p>
            </p:txBody>
          </p:sp>
          <p:pic>
            <p:nvPicPr>
              <p:cNvPr id="19" name="Picture 6" descr="https://media.licdn.com/mpr/mpr/shrinknp_800_800/AAEAAQAAAAAAAAE-AAAAJDQ5MDM0YzkzLTljNjAtNDNmZC1hNTQwLWFiZDhlNTUxMWU5Nw.gif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1016" y="728272"/>
                <a:ext cx="799369" cy="444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Connector 26"/>
            <p:cNvCxnSpPr>
              <a:stCxn id="32" idx="2"/>
              <a:endCxn id="31" idx="0"/>
            </p:cNvCxnSpPr>
            <p:nvPr/>
          </p:nvCxnSpPr>
          <p:spPr>
            <a:xfrm>
              <a:off x="3164902" y="1667113"/>
              <a:ext cx="293488" cy="775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1" name="Group 2060"/>
          <p:cNvGrpSpPr/>
          <p:nvPr/>
        </p:nvGrpSpPr>
        <p:grpSpPr>
          <a:xfrm>
            <a:off x="3724292" y="1229555"/>
            <a:ext cx="817235" cy="1458910"/>
            <a:chOff x="3724292" y="1229555"/>
            <a:chExt cx="817235" cy="1458910"/>
          </a:xfrm>
        </p:grpSpPr>
        <p:sp>
          <p:nvSpPr>
            <p:cNvPr id="29" name="TextBox 28"/>
            <p:cNvSpPr txBox="1"/>
            <p:nvPr/>
          </p:nvSpPr>
          <p:spPr>
            <a:xfrm>
              <a:off x="3881561" y="2442244"/>
              <a:ext cx="5412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2001</a:t>
              </a:r>
              <a:endParaRPr lang="de-CH" sz="1400" dirty="0" err="1"/>
            </a:p>
          </p:txBody>
        </p:sp>
        <p:grpSp>
          <p:nvGrpSpPr>
            <p:cNvPr id="2049" name="Group 2048"/>
            <p:cNvGrpSpPr/>
            <p:nvPr/>
          </p:nvGrpSpPr>
          <p:grpSpPr>
            <a:xfrm>
              <a:off x="3724292" y="1229555"/>
              <a:ext cx="817235" cy="938525"/>
              <a:chOff x="5229915" y="1284379"/>
              <a:chExt cx="817235" cy="93852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229915" y="1792017"/>
                <a:ext cx="8172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1400"/>
                  <a:t>Agile Manifesto</a:t>
                </a:r>
                <a:endParaRPr lang="de-CH" sz="1400" dirty="0" err="1"/>
              </a:p>
            </p:txBody>
          </p:sp>
          <p:pic>
            <p:nvPicPr>
              <p:cNvPr id="2048" name="Picture 12" descr="Bildergebnis für agile"/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2908" y="1284379"/>
                <a:ext cx="520888" cy="5208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59" name="Straight Connector 2058"/>
            <p:cNvCxnSpPr>
              <a:stCxn id="29" idx="0"/>
              <a:endCxn id="30" idx="2"/>
            </p:cNvCxnSpPr>
            <p:nvPr/>
          </p:nvCxnSpPr>
          <p:spPr>
            <a:xfrm flipH="1" flipV="1">
              <a:off x="4132910" y="2168080"/>
              <a:ext cx="19293" cy="274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5" name="Group 2064"/>
          <p:cNvGrpSpPr/>
          <p:nvPr/>
        </p:nvGrpSpPr>
        <p:grpSpPr>
          <a:xfrm>
            <a:off x="3561805" y="2951258"/>
            <a:ext cx="817235" cy="939439"/>
            <a:chOff x="3561805" y="2951258"/>
            <a:chExt cx="817235" cy="939439"/>
          </a:xfrm>
        </p:grpSpPr>
        <p:sp>
          <p:nvSpPr>
            <p:cNvPr id="34" name="TextBox 33"/>
            <p:cNvSpPr txBox="1"/>
            <p:nvPr/>
          </p:nvSpPr>
          <p:spPr>
            <a:xfrm>
              <a:off x="3561805" y="3459810"/>
              <a:ext cx="81723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/>
                <a:t>RESTful</a:t>
              </a:r>
            </a:p>
            <a:p>
              <a:pPr algn="ctr"/>
              <a:r>
                <a:rPr lang="de-CH" sz="1400"/>
                <a:t>Services</a:t>
              </a:r>
              <a:endParaRPr lang="de-CH" sz="1400" dirty="0" err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51524" y="2951258"/>
              <a:ext cx="5359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2000</a:t>
              </a:r>
              <a:endParaRPr lang="de-CH" sz="1400" dirty="0" err="1"/>
            </a:p>
          </p:txBody>
        </p:sp>
        <p:cxnSp>
          <p:nvCxnSpPr>
            <p:cNvPr id="2063" name="Straight Connector 2062"/>
            <p:cNvCxnSpPr>
              <a:stCxn id="34" idx="0"/>
              <a:endCxn id="35" idx="2"/>
            </p:cNvCxnSpPr>
            <p:nvPr/>
          </p:nvCxnSpPr>
          <p:spPr>
            <a:xfrm flipV="1">
              <a:off x="3970423" y="3197479"/>
              <a:ext cx="49067" cy="2623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2" name="Group 2071"/>
          <p:cNvGrpSpPr/>
          <p:nvPr/>
        </p:nvGrpSpPr>
        <p:grpSpPr>
          <a:xfrm>
            <a:off x="4677690" y="896765"/>
            <a:ext cx="914999" cy="1810181"/>
            <a:chOff x="4677690" y="896765"/>
            <a:chExt cx="914999" cy="1810181"/>
          </a:xfrm>
        </p:grpSpPr>
        <p:sp>
          <p:nvSpPr>
            <p:cNvPr id="48" name="TextBox 47"/>
            <p:cNvSpPr txBox="1"/>
            <p:nvPr/>
          </p:nvSpPr>
          <p:spPr>
            <a:xfrm>
              <a:off x="4677690" y="2460725"/>
              <a:ext cx="54652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2003</a:t>
              </a:r>
              <a:endParaRPr lang="de-CH" sz="1600" dirty="0" err="1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744364" y="896765"/>
              <a:ext cx="848325" cy="965274"/>
              <a:chOff x="4794929" y="761863"/>
              <a:chExt cx="848325" cy="965274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843574" y="1480916"/>
                <a:ext cx="7996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600"/>
                  <a:t>DDD</a:t>
                </a:r>
                <a:endParaRPr lang="de-CH" sz="1600" dirty="0" err="1"/>
              </a:p>
            </p:txBody>
          </p:sp>
          <p:pic>
            <p:nvPicPr>
              <p:cNvPr id="2052" name="Picture 4" descr="Bildergebnis für domain driven desig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4929" y="761863"/>
                <a:ext cx="538272" cy="712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69" name="Straight Connector 2068"/>
            <p:cNvCxnSpPr>
              <a:stCxn id="48" idx="0"/>
              <a:endCxn id="47" idx="2"/>
            </p:cNvCxnSpPr>
            <p:nvPr/>
          </p:nvCxnSpPr>
          <p:spPr>
            <a:xfrm flipV="1">
              <a:off x="4950952" y="1862039"/>
              <a:ext cx="241897" cy="5986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5" name="Group 2074"/>
          <p:cNvGrpSpPr/>
          <p:nvPr/>
        </p:nvGrpSpPr>
        <p:grpSpPr>
          <a:xfrm>
            <a:off x="4275407" y="2951257"/>
            <a:ext cx="1100662" cy="1736109"/>
            <a:chOff x="4275407" y="2951257"/>
            <a:chExt cx="1100662" cy="1736109"/>
          </a:xfrm>
        </p:grpSpPr>
        <p:sp>
          <p:nvSpPr>
            <p:cNvPr id="43" name="TextBox 42"/>
            <p:cNvSpPr txBox="1"/>
            <p:nvPr/>
          </p:nvSpPr>
          <p:spPr>
            <a:xfrm>
              <a:off x="4574664" y="2951257"/>
              <a:ext cx="58448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2002</a:t>
              </a:r>
              <a:endParaRPr lang="de-CH" sz="1600" dirty="0" err="1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275407" y="3941595"/>
              <a:ext cx="1100662" cy="745771"/>
              <a:chOff x="4262545" y="704850"/>
              <a:chExt cx="1100662" cy="745771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262545" y="1235177"/>
                <a:ext cx="11006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de-CH" sz="1400"/>
                  <a:t>The Cloud</a:t>
                </a:r>
                <a:endParaRPr lang="de-CH" sz="1400" dirty="0" err="1"/>
              </a:p>
            </p:txBody>
          </p:sp>
          <p:pic>
            <p:nvPicPr>
              <p:cNvPr id="2050" name="Picture 2" descr="Bildergebnis für cloud icon"/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419599" y="704850"/>
                <a:ext cx="829617" cy="535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4" name="Straight Connector 2073"/>
            <p:cNvCxnSpPr>
              <a:stCxn id="2050" idx="0"/>
              <a:endCxn id="43" idx="2"/>
            </p:cNvCxnSpPr>
            <p:nvPr/>
          </p:nvCxnSpPr>
          <p:spPr>
            <a:xfrm flipV="1">
              <a:off x="4847270" y="3197478"/>
              <a:ext cx="19635" cy="744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5606583" y="1416780"/>
            <a:ext cx="761131" cy="1315036"/>
            <a:chOff x="5606583" y="1416780"/>
            <a:chExt cx="761131" cy="1315036"/>
          </a:xfrm>
        </p:grpSpPr>
        <p:sp>
          <p:nvSpPr>
            <p:cNvPr id="45" name="TextBox 44"/>
            <p:cNvSpPr txBox="1"/>
            <p:nvPr/>
          </p:nvSpPr>
          <p:spPr>
            <a:xfrm>
              <a:off x="5627175" y="2485595"/>
              <a:ext cx="54128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2007</a:t>
              </a:r>
              <a:endParaRPr lang="de-CH" sz="1600" dirty="0" err="1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606583" y="1416780"/>
              <a:ext cx="761131" cy="710211"/>
              <a:chOff x="5839845" y="761863"/>
              <a:chExt cx="761131" cy="710211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866078" y="1256630"/>
                <a:ext cx="667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CH" sz="1400"/>
                  <a:t>DevOps</a:t>
                </a:r>
                <a:endParaRPr lang="de-CH" sz="1400" dirty="0" err="1"/>
              </a:p>
            </p:txBody>
          </p:sp>
          <p:pic>
            <p:nvPicPr>
              <p:cNvPr id="23" name="Picture 8" descr="Bildergebnis für Docker logo"/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839845" y="761863"/>
                <a:ext cx="761131" cy="500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7" name="Straight Connector 2076"/>
            <p:cNvCxnSpPr>
              <a:stCxn id="45" idx="0"/>
              <a:endCxn id="46" idx="2"/>
            </p:cNvCxnSpPr>
            <p:nvPr/>
          </p:nvCxnSpPr>
          <p:spPr>
            <a:xfrm flipV="1">
              <a:off x="5897817" y="2126991"/>
              <a:ext cx="68886" cy="3586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240065" y="2944665"/>
            <a:ext cx="1000053" cy="1090702"/>
            <a:chOff x="5240065" y="2944665"/>
            <a:chExt cx="1000053" cy="1090702"/>
          </a:xfrm>
        </p:grpSpPr>
        <p:sp>
          <p:nvSpPr>
            <p:cNvPr id="33" name="TextBox 32"/>
            <p:cNvSpPr txBox="1"/>
            <p:nvPr/>
          </p:nvSpPr>
          <p:spPr>
            <a:xfrm>
              <a:off x="5408652" y="2944665"/>
              <a:ext cx="5579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2005</a:t>
              </a:r>
              <a:endParaRPr lang="de-CH" sz="1400" dirty="0" err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40065" y="3389036"/>
              <a:ext cx="1000053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/>
                <a:t>‘’Micro-Web-Services‘’</a:t>
              </a:r>
              <a:endParaRPr lang="de-CH" sz="1400" dirty="0" err="1"/>
            </a:p>
          </p:txBody>
        </p:sp>
        <p:cxnSp>
          <p:nvCxnSpPr>
            <p:cNvPr id="41" name="Straight Connector 40"/>
            <p:cNvCxnSpPr>
              <a:stCxn id="36" idx="0"/>
              <a:endCxn id="33" idx="2"/>
            </p:cNvCxnSpPr>
            <p:nvPr/>
          </p:nvCxnSpPr>
          <p:spPr>
            <a:xfrm flipH="1" flipV="1">
              <a:off x="5687651" y="3190886"/>
              <a:ext cx="52441" cy="1981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470003" y="2955102"/>
            <a:ext cx="1143908" cy="649378"/>
            <a:chOff x="6470003" y="2955102"/>
            <a:chExt cx="1143908" cy="649378"/>
          </a:xfrm>
        </p:grpSpPr>
        <p:sp>
          <p:nvSpPr>
            <p:cNvPr id="37" name="TextBox 36"/>
            <p:cNvSpPr txBox="1"/>
            <p:nvPr/>
          </p:nvSpPr>
          <p:spPr>
            <a:xfrm>
              <a:off x="6470003" y="2955102"/>
              <a:ext cx="54366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2011</a:t>
              </a:r>
              <a:endParaRPr lang="de-CH" sz="1600" dirty="0" err="1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71132" y="3389036"/>
              <a:ext cx="114277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400"/>
                <a:t>Microservices</a:t>
              </a:r>
              <a:endParaRPr lang="de-CH" sz="1400" dirty="0" err="1"/>
            </a:p>
          </p:txBody>
        </p:sp>
        <p:cxnSp>
          <p:nvCxnSpPr>
            <p:cNvPr id="52" name="Straight Connector 51"/>
            <p:cNvCxnSpPr>
              <a:stCxn id="38" idx="0"/>
              <a:endCxn id="37" idx="2"/>
            </p:cNvCxnSpPr>
            <p:nvPr/>
          </p:nvCxnSpPr>
          <p:spPr>
            <a:xfrm flipH="1" flipV="1">
              <a:off x="6741836" y="3201323"/>
              <a:ext cx="300686" cy="187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6434168" y="1791187"/>
            <a:ext cx="1142779" cy="921123"/>
            <a:chOff x="6434168" y="1791187"/>
            <a:chExt cx="1142779" cy="921123"/>
          </a:xfrm>
        </p:grpSpPr>
        <p:sp>
          <p:nvSpPr>
            <p:cNvPr id="39" name="TextBox 38"/>
            <p:cNvSpPr txBox="1"/>
            <p:nvPr/>
          </p:nvSpPr>
          <p:spPr>
            <a:xfrm>
              <a:off x="6843343" y="2466089"/>
              <a:ext cx="50122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CH" sz="1600"/>
                <a:t>2013</a:t>
              </a:r>
              <a:endParaRPr lang="de-CH" sz="1600" dirty="0" err="1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34168" y="1791187"/>
              <a:ext cx="114277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CH" sz="1400" b="1"/>
                <a:t>Reactive Manifesto</a:t>
              </a:r>
              <a:endParaRPr lang="de-CH" sz="1400" b="1" dirty="0" err="1"/>
            </a:p>
          </p:txBody>
        </p:sp>
        <p:cxnSp>
          <p:nvCxnSpPr>
            <p:cNvPr id="57" name="Straight Connector 56"/>
            <p:cNvCxnSpPr>
              <a:stCxn id="39" idx="0"/>
              <a:endCxn id="40" idx="2"/>
            </p:cNvCxnSpPr>
            <p:nvPr/>
          </p:nvCxnSpPr>
          <p:spPr>
            <a:xfrm flipH="1" flipV="1">
              <a:off x="7005558" y="2222074"/>
              <a:ext cx="88398" cy="2440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7180" y="2242273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4701" y="2225079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9733" y="2217248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4765" y="221053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8288" y="2488200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0163" y="2463469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576" y="2471300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9560" y="2463283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4678" y="272988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2851" y="272988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7414" y="272988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7553" y="2712310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8288" y="2971951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3437" y="2968277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6576" y="2981961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6" descr="Bildergebnis für trivadis cub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1382" y="2981961"/>
            <a:ext cx="262285" cy="24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8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6" presetID="26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4" presetID="26" presetClass="entr" presetSubtype="0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0" presetID="26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Microservice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12035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The Evolution of Software Architecture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>
          <a:xfrm>
            <a:off x="1569020" y="4789885"/>
            <a:ext cx="3920400" cy="274637"/>
          </a:xfrm>
        </p:spPr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949" y="805326"/>
            <a:ext cx="5549079" cy="3685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2949" y="786173"/>
            <a:ext cx="5549079" cy="3680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91" y="771211"/>
            <a:ext cx="7390844" cy="3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err="1"/>
              <a:t>Microservice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33643" y="687469"/>
            <a:ext cx="8136134" cy="3271833"/>
          </a:xfrm>
        </p:spPr>
        <p:txBody>
          <a:bodyPr/>
          <a:lstStyle/>
          <a:p>
            <a:pPr lvl="1"/>
            <a:r>
              <a:rPr lang="de-DE"/>
              <a:t>Small and self contained, owns its datasource, owned by 1 team</a:t>
            </a:r>
          </a:p>
          <a:p>
            <a:pPr lvl="1"/>
            <a:r>
              <a:rPr lang="de-DE"/>
              <a:t>Easy to replace, individually deployable and disposable</a:t>
            </a:r>
          </a:p>
          <a:p>
            <a:pPr lvl="1"/>
            <a:r>
              <a:rPr lang="de-DE"/>
              <a:t>Organized around capabilities</a:t>
            </a:r>
          </a:p>
          <a:p>
            <a:pPr lvl="1"/>
            <a:r>
              <a:rPr lang="de-DE"/>
              <a:t>Implemented with „what fits best“</a:t>
            </a:r>
          </a:p>
          <a:p>
            <a:pPr lvl="1"/>
            <a:r>
              <a:rPr lang="de-DE"/>
              <a:t>„Smart endpoints and dumb pipes“</a:t>
            </a:r>
          </a:p>
          <a:p>
            <a:pPr lvl="1"/>
            <a:r>
              <a:rPr lang="de-DE"/>
              <a:t>Designed for failure</a:t>
            </a:r>
            <a:endParaRPr lang="de-DE" dirty="0"/>
          </a:p>
        </p:txBody>
      </p:sp>
      <p:sp>
        <p:nvSpPr>
          <p:cNvPr id="16" name="Inhaltsplatzhalter 2"/>
          <p:cNvSpPr txBox="1">
            <a:spLocks/>
          </p:cNvSpPr>
          <p:nvPr/>
        </p:nvSpPr>
        <p:spPr bwMode="gray">
          <a:xfrm>
            <a:off x="204173" y="4428538"/>
            <a:ext cx="8136134" cy="38050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None/>
            </a:pPr>
            <a:r>
              <a:rPr lang="de-DE">
                <a:hlinkClick r:id="rId4"/>
              </a:rPr>
              <a:t>http://martinfowler.com/articles/microservices.html/</a:t>
            </a:r>
            <a:endParaRPr lang="de-DE"/>
          </a:p>
          <a:p>
            <a:pPr marL="1588" lvl="1" indent="0">
              <a:buFontTx/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733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N-Tier / X-Layer </a:t>
            </a:r>
            <a:r>
              <a:rPr lang="de-DE" dirty="0">
                <a:sym typeface="Wingdings" panose="05000000000000000000" pitchFamily="2" charset="2"/>
              </a:rPr>
              <a:t> </a:t>
            </a:r>
            <a:r>
              <a:rPr lang="de-DE" dirty="0" err="1"/>
              <a:t>Microservice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36" y="1469390"/>
            <a:ext cx="3537585" cy="195072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079093" y="1494155"/>
            <a:ext cx="3492500" cy="19259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61971" y="2098888"/>
            <a:ext cx="535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>
                <a:sym typeface="Wingdings" panose="05000000000000000000" pitchFamily="2" charset="2"/>
              </a:rPr>
              <a:t>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100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Microservice Examples</a:t>
            </a:r>
          </a:p>
        </p:txBody>
      </p:sp>
    </p:spTree>
    <p:extLst>
      <p:ext uri="{BB962C8B-B14F-4D97-AF65-F5344CB8AC3E}">
        <p14:creationId xmlns:p14="http://schemas.microsoft.com/office/powerpoint/2010/main" val="51502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Microservice Example 1: Microsoft Azure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gray">
          <a:xfrm>
            <a:off x="509673" y="4008688"/>
            <a:ext cx="8136134" cy="38050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lvl="1" indent="0">
              <a:buNone/>
            </a:pPr>
            <a:r>
              <a:rPr lang="en-US" sz="1800">
                <a:solidFill>
                  <a:srgbClr val="141313"/>
                </a:solidFill>
                <a:ea typeface="+mj-ea"/>
              </a:rPr>
              <a:t>Clemens Vasters: Utopia ESB</a:t>
            </a:r>
            <a:endParaRPr lang="en-US" sz="1800">
              <a:solidFill>
                <a:srgbClr val="141313"/>
              </a:solidFill>
              <a:ea typeface="+mj-ea"/>
              <a:hlinkClick r:id="rId4"/>
            </a:endParaRPr>
          </a:p>
          <a:p>
            <a:pPr marL="1588" lvl="1" indent="0">
              <a:buNone/>
            </a:pPr>
            <a:r>
              <a:rPr lang="en-US">
                <a:solidFill>
                  <a:srgbClr val="636466"/>
                </a:solidFill>
                <a:hlinkClick r:id="rId4"/>
              </a:rPr>
              <a:t>http://channel9.msdn.com/Blogs/Subscribe/Wheres-the-ESB</a:t>
            </a:r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092" y="726818"/>
            <a:ext cx="3959817" cy="2089830"/>
          </a:xfrm>
          <a:prstGeom prst="rect">
            <a:avLst/>
          </a:prstGeom>
          <a:noFill/>
          <a:ln w="9525">
            <a:solidFill>
              <a:srgbClr val="6364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9433" y="1771733"/>
            <a:ext cx="4145429" cy="2329336"/>
          </a:xfrm>
          <a:prstGeom prst="rect">
            <a:avLst/>
          </a:prstGeom>
          <a:noFill/>
          <a:ln w="9525">
            <a:solidFill>
              <a:srgbClr val="6364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0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Microservice Example 2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gray">
          <a:xfrm>
            <a:off x="649091" y="927105"/>
            <a:ext cx="3153289" cy="87439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«</a:t>
            </a:r>
            <a:r>
              <a:rPr lang="en-US" dirty="0" err="1"/>
              <a:t>MicroMonolith</a:t>
            </a:r>
            <a:r>
              <a:rPr lang="en-US" dirty="0"/>
              <a:t> - Top anti-patterns of distributed systems</a:t>
            </a:r>
            <a:r>
              <a:rPr lang="de-CH" dirty="0"/>
              <a:t>» - Michal Franc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682" y="1958314"/>
            <a:ext cx="3497273" cy="2467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73" y="1958314"/>
            <a:ext cx="3506852" cy="2467254"/>
          </a:xfrm>
          <a:prstGeom prst="rect">
            <a:avLst/>
          </a:prstGeom>
        </p:spPr>
      </p:pic>
      <p:sp>
        <p:nvSpPr>
          <p:cNvPr id="14" name="Content Placeholder 3"/>
          <p:cNvSpPr txBox="1">
            <a:spLocks/>
          </p:cNvSpPr>
          <p:nvPr/>
        </p:nvSpPr>
        <p:spPr bwMode="gray">
          <a:xfrm>
            <a:off x="4326025" y="927104"/>
            <a:ext cx="3153289" cy="3271833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algn="l" rtl="0" eaLnBrk="1" fontAlgn="base" hangingPunct="1">
              <a:lnSpc>
                <a:spcPts val="19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1pPr>
            <a:lvl2pPr marL="271463" indent="-269875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Tx/>
              <a:buSzPct val="100000"/>
              <a:buFontTx/>
              <a:buBlip>
                <a:blip r:embed="rId3"/>
              </a:buBlip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2pPr>
            <a:lvl3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Lucida Grande"/>
              <a:buChar char="–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3pPr>
            <a:lvl4pPr marL="468000" indent="-180000" algn="l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rgbClr val="666666"/>
              </a:buClr>
              <a:buFont typeface="Arial"/>
              <a:buChar char="•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4pPr>
            <a:lvl5pPr marL="270000" indent="-270000" algn="l" defTabSz="900113" rtl="0" eaLnBrk="1" fontAlgn="base" hangingPunct="1">
              <a:lnSpc>
                <a:spcPts val="1900"/>
              </a:lnSpc>
              <a:spcBef>
                <a:spcPts val="9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5pPr>
            <a:lvl6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accent2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6pPr>
            <a:lvl7pPr marL="468000" indent="-180000" algn="l" defTabSz="914400" rtl="0" eaLnBrk="1" latinLnBrk="0" hangingPunct="1">
              <a:lnSpc>
                <a:spcPts val="1900"/>
              </a:lnSpc>
              <a:spcBef>
                <a:spcPts val="900"/>
              </a:spcBef>
              <a:buClr>
                <a:schemeClr val="tx1"/>
              </a:buClr>
              <a:buFont typeface="Segoe UI" pitchFamily="34" charset="0"/>
              <a:buChar char="&gt;"/>
              <a:defRPr sz="1600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NDC Oslo 2016</a:t>
            </a:r>
          </a:p>
          <a:p>
            <a:r>
              <a:rPr lang="de-CH" dirty="0">
                <a:hlinkClick r:id="rId6"/>
              </a:rPr>
              <a:t>https://vimeo.com/171704583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31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Microservice Example 3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pic>
        <p:nvPicPr>
          <p:cNvPr id="7170" name="Picture 2" descr="http://everindex.nl/screenshot-hires/201306/autoscout24.nl-gebrauchtwagen-automarkt-advertenties.jp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8290" y="849075"/>
            <a:ext cx="4251870" cy="328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ldergebnis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44695" y="127800"/>
            <a:ext cx="1269365" cy="56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>
          <a:xfrm>
            <a:off x="649091" y="927105"/>
            <a:ext cx="3153289" cy="3271833"/>
          </a:xfrm>
        </p:spPr>
        <p:txBody>
          <a:bodyPr/>
          <a:lstStyle/>
          <a:p>
            <a:r>
              <a:rPr lang="de-CH" dirty="0"/>
              <a:t>«A High-Performance Solution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Microservices</a:t>
            </a:r>
            <a:r>
              <a:rPr lang="de-CH" dirty="0"/>
              <a:t> UI </a:t>
            </a:r>
            <a:r>
              <a:rPr lang="de-CH" dirty="0" err="1"/>
              <a:t>Composition</a:t>
            </a:r>
            <a:r>
              <a:rPr lang="de-CH" dirty="0"/>
              <a:t>»</a:t>
            </a:r>
          </a:p>
          <a:p>
            <a:endParaRPr lang="de-CH" dirty="0"/>
          </a:p>
          <a:p>
            <a:r>
              <a:rPr lang="de-CH" dirty="0"/>
              <a:t>NDC Oslo 2016</a:t>
            </a:r>
          </a:p>
          <a:p>
            <a:r>
              <a:rPr lang="de-CH" dirty="0">
                <a:hlinkClick r:id="rId5"/>
              </a:rPr>
              <a:t>https://vimeo.com/171927597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628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Inside TicTacTech</a:t>
            </a:r>
          </a:p>
        </p:txBody>
      </p:sp>
    </p:spTree>
    <p:extLst>
      <p:ext uri="{BB962C8B-B14F-4D97-AF65-F5344CB8AC3E}">
        <p14:creationId xmlns:p14="http://schemas.microsoft.com/office/powerpoint/2010/main" val="48618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TODO:	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76151" y="938486"/>
            <a:ext cx="3329139" cy="32718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CH" sz="900" b="1"/>
              <a:t>Tasks:</a:t>
            </a:r>
          </a:p>
          <a:p>
            <a:pPr>
              <a:lnSpc>
                <a:spcPct val="100000"/>
              </a:lnSpc>
            </a:pPr>
            <a:r>
              <a:rPr lang="de-CH" sz="900"/>
              <a:t>MME: </a:t>
            </a:r>
          </a:p>
          <a:p>
            <a:pPr>
              <a:lnSpc>
                <a:spcPct val="100000"/>
              </a:lnSpc>
            </a:pPr>
            <a:r>
              <a:rPr lang="de-CH" sz="900"/>
              <a:t>QR-Code in Präsentation einbauen.</a:t>
            </a:r>
          </a:p>
          <a:p>
            <a:pPr>
              <a:lnSpc>
                <a:spcPct val="100000"/>
              </a:lnSpc>
            </a:pPr>
            <a:endParaRPr lang="de-CH" sz="900"/>
          </a:p>
          <a:p>
            <a:pPr>
              <a:lnSpc>
                <a:spcPct val="100000"/>
              </a:lnSpc>
            </a:pPr>
            <a:r>
              <a:rPr lang="de-CH" sz="900"/>
              <a:t>CPL: </a:t>
            </a:r>
          </a:p>
          <a:p>
            <a:pPr>
              <a:lnSpc>
                <a:spcPct val="100000"/>
              </a:lnSpc>
            </a:pPr>
            <a:r>
              <a:rPr lang="de-CH" sz="900"/>
              <a:t>Demos fertig machen</a:t>
            </a:r>
          </a:p>
          <a:p>
            <a:pPr>
              <a:lnSpc>
                <a:spcPct val="100000"/>
              </a:lnSpc>
            </a:pPr>
            <a:r>
              <a:rPr lang="de-CH" sz="900"/>
              <a:t>Slides ergänzen</a:t>
            </a:r>
          </a:p>
          <a:p>
            <a:pPr>
              <a:lnSpc>
                <a:spcPct val="100000"/>
              </a:lnSpc>
            </a:pPr>
            <a:r>
              <a:rPr lang="de-CH" sz="900"/>
              <a:t>Nach Azure Deployen</a:t>
            </a:r>
          </a:p>
          <a:p>
            <a:pPr>
              <a:lnSpc>
                <a:spcPct val="100000"/>
              </a:lnSpc>
            </a:pPr>
            <a:endParaRPr lang="de-CH" sz="900"/>
          </a:p>
          <a:p>
            <a:pPr>
              <a:lnSpc>
                <a:spcPct val="100000"/>
              </a:lnSpc>
            </a:pPr>
            <a:endParaRPr lang="de-CH" sz="900"/>
          </a:p>
          <a:p>
            <a:pPr>
              <a:lnSpc>
                <a:spcPct val="100000"/>
              </a:lnSpc>
            </a:pPr>
            <a:endParaRPr lang="de-CH" sz="900"/>
          </a:p>
          <a:p>
            <a:pPr>
              <a:lnSpc>
                <a:spcPct val="100000"/>
              </a:lnSpc>
            </a:pPr>
            <a:r>
              <a:rPr lang="de-CH" sz="900" b="1"/>
              <a:t>Ablauf</a:t>
            </a:r>
            <a:r>
              <a:rPr lang="de-CH" sz="900"/>
              <a:t> </a:t>
            </a:r>
            <a:br>
              <a:rPr lang="de-CH" sz="900"/>
            </a:br>
            <a:r>
              <a:rPr lang="de-CH" sz="900"/>
              <a:t>Begrüssung (1min, MME)</a:t>
            </a:r>
          </a:p>
          <a:p>
            <a:pPr>
              <a:lnSpc>
                <a:spcPct val="100000"/>
              </a:lnSpc>
            </a:pPr>
            <a:r>
              <a:rPr lang="de-CH" sz="900"/>
              <a:t>Free4All TicTacTech via QR Code (10min, CPL)</a:t>
            </a:r>
          </a:p>
          <a:p>
            <a:pPr>
              <a:lnSpc>
                <a:spcPct val="100000"/>
              </a:lnSpc>
            </a:pPr>
            <a:r>
              <a:rPr lang="de-CH" sz="900"/>
              <a:t>Slides bis TicTacTech (10min, MME)</a:t>
            </a:r>
          </a:p>
          <a:p>
            <a:pPr>
              <a:lnSpc>
                <a:spcPct val="100000"/>
              </a:lnSpc>
            </a:pPr>
            <a:r>
              <a:rPr lang="de-CH" sz="900"/>
              <a:t>Erklärung TicTacTech (10min, CPL)</a:t>
            </a:r>
          </a:p>
          <a:p>
            <a:pPr>
              <a:lnSpc>
                <a:spcPct val="100000"/>
              </a:lnSpc>
            </a:pPr>
            <a:r>
              <a:rPr lang="de-CH" sz="900"/>
              <a:t>Ausblick (2 min, MME)</a:t>
            </a:r>
          </a:p>
          <a:p>
            <a:pPr>
              <a:lnSpc>
                <a:spcPct val="100000"/>
              </a:lnSpc>
            </a:pPr>
            <a:r>
              <a:rPr lang="de-CH" sz="900"/>
              <a:t>Zusammenfassung (3 min, CPL)</a:t>
            </a:r>
          </a:p>
          <a:p>
            <a:pPr>
              <a:lnSpc>
                <a:spcPct val="100000"/>
              </a:lnSpc>
            </a:pPr>
            <a:endParaRPr lang="de-CH" sz="900"/>
          </a:p>
        </p:txBody>
      </p:sp>
    </p:spTree>
    <p:extLst>
      <p:ext uri="{BB962C8B-B14F-4D97-AF65-F5344CB8AC3E}">
        <p14:creationId xmlns:p14="http://schemas.microsoft.com/office/powerpoint/2010/main" val="1338166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669020" y="273015"/>
            <a:ext cx="8116204" cy="953442"/>
          </a:xfrm>
          <a:prstGeom prst="roundRect">
            <a:avLst>
              <a:gd name="adj" fmla="val 244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69020" y="3628571"/>
            <a:ext cx="8116204" cy="786480"/>
          </a:xfrm>
          <a:prstGeom prst="roundRect">
            <a:avLst>
              <a:gd name="adj" fmla="val 244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de-CH" sz="1400" dirty="0" err="1">
                <a:solidFill>
                  <a:schemeClr val="tx1"/>
                </a:solidFill>
              </a:rPr>
              <a:t>ServiceBus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733" y="395514"/>
            <a:ext cx="1809466" cy="3920591"/>
          </a:xfrm>
          <a:prstGeom prst="roundRect">
            <a:avLst>
              <a:gd name="adj" fmla="val 2443"/>
            </a:avLst>
          </a:prstGeom>
          <a:solidFill>
            <a:srgbClr val="FFFFFF">
              <a:alpha val="5019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971407" y="3855682"/>
            <a:ext cx="1594064" cy="307777"/>
            <a:chOff x="971407" y="3855682"/>
            <a:chExt cx="1594064" cy="307777"/>
          </a:xfrm>
        </p:grpSpPr>
        <p:sp>
          <p:nvSpPr>
            <p:cNvPr id="16" name="Lightning Bolt 15"/>
            <p:cNvSpPr/>
            <p:nvPr/>
          </p:nvSpPr>
          <p:spPr>
            <a:xfrm>
              <a:off x="971407" y="3878943"/>
              <a:ext cx="309479" cy="261257"/>
            </a:xfrm>
            <a:prstGeom prst="lightningBolt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92275" y="3855682"/>
              <a:ext cx="13731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1400" dirty="0" err="1"/>
                <a:t>PlayerChanged</a:t>
              </a:r>
              <a:endParaRPr lang="en-US" sz="1400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26520" y="458731"/>
            <a:ext cx="1229477" cy="307777"/>
            <a:chOff x="926520" y="458731"/>
            <a:chExt cx="1229477" cy="307777"/>
          </a:xfrm>
        </p:grpSpPr>
        <p:sp>
          <p:nvSpPr>
            <p:cNvPr id="22" name="Lightning Bolt 21"/>
            <p:cNvSpPr/>
            <p:nvPr/>
          </p:nvSpPr>
          <p:spPr>
            <a:xfrm>
              <a:off x="926520" y="481992"/>
              <a:ext cx="309479" cy="261257"/>
            </a:xfrm>
            <a:prstGeom prst="lightningBolt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47388" y="458731"/>
              <a:ext cx="100860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1400" dirty="0" err="1"/>
                <a:t>Logged</a:t>
              </a:r>
              <a:r>
                <a:rPr lang="de-CH" sz="1400" dirty="0"/>
                <a:t>-In</a:t>
              </a:r>
              <a:endParaRPr lang="en-US" sz="1400" dirty="0"/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2983438" y="395514"/>
            <a:ext cx="1809466" cy="3920591"/>
          </a:xfrm>
          <a:prstGeom prst="roundRect">
            <a:avLst>
              <a:gd name="adj" fmla="val 2443"/>
            </a:avLst>
          </a:prstGeom>
          <a:solidFill>
            <a:srgbClr val="FFFFFF">
              <a:alpha val="50196"/>
            </a:srgb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448517" y="2707914"/>
            <a:ext cx="1071197" cy="1171027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5151143" y="395514"/>
            <a:ext cx="1809466" cy="3920591"/>
          </a:xfrm>
          <a:prstGeom prst="roundRect">
            <a:avLst>
              <a:gd name="adj" fmla="val 2443"/>
            </a:avLst>
          </a:prstGeom>
          <a:solidFill>
            <a:srgbClr val="FFFFFF">
              <a:alpha val="50196"/>
            </a:srgb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532241" y="2428333"/>
            <a:ext cx="2848930" cy="1473871"/>
          </a:xfrm>
          <a:prstGeom prst="straightConnector1">
            <a:avLst/>
          </a:prstGeom>
          <a:ln w="28575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47" idx="2"/>
          </p:cNvCxnSpPr>
          <p:nvPr/>
        </p:nvCxnSpPr>
        <p:spPr>
          <a:xfrm flipV="1">
            <a:off x="4367438" y="2436155"/>
            <a:ext cx="1140394" cy="1478037"/>
          </a:xfrm>
          <a:prstGeom prst="straightConnector1">
            <a:avLst/>
          </a:prstGeom>
          <a:ln w="28575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281286" y="810992"/>
            <a:ext cx="1549178" cy="2595114"/>
            <a:chOff x="5281286" y="810992"/>
            <a:chExt cx="1549178" cy="2595114"/>
          </a:xfrm>
        </p:grpSpPr>
        <p:sp>
          <p:nvSpPr>
            <p:cNvPr id="34" name="Rectangle 33"/>
            <p:cNvSpPr/>
            <p:nvPr/>
          </p:nvSpPr>
          <p:spPr>
            <a:xfrm>
              <a:off x="5281287" y="810992"/>
              <a:ext cx="1549177" cy="38064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HTML - JS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281287" y="1581631"/>
              <a:ext cx="1549177" cy="889425"/>
            </a:xfrm>
            <a:prstGeom prst="roundRect">
              <a:avLst>
                <a:gd name="adj" fmla="val 244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de-CH" sz="1200" dirty="0">
                  <a:solidFill>
                    <a:schemeClr val="tx1"/>
                  </a:solidFill>
                </a:rPr>
                <a:t>Web API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7606" y="1826448"/>
              <a:ext cx="1332167" cy="316040"/>
            </a:xfrm>
            <a:prstGeom prst="rect">
              <a:avLst/>
            </a:prstGeom>
          </p:spPr>
        </p:pic>
        <p:sp>
          <p:nvSpPr>
            <p:cNvPr id="37" name="Flowchart: Magnetic Disk 36"/>
            <p:cNvSpPr/>
            <p:nvPr/>
          </p:nvSpPr>
          <p:spPr>
            <a:xfrm>
              <a:off x="5281286" y="2658620"/>
              <a:ext cx="1549177" cy="747486"/>
            </a:xfrm>
            <a:prstGeom prst="flowChartMagneticDisk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276" y="2969519"/>
              <a:ext cx="1496187" cy="308039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5741053" y="1206075"/>
              <a:ext cx="0" cy="387882"/>
            </a:xfrm>
            <a:prstGeom prst="straightConnector1">
              <a:avLst/>
            </a:prstGeom>
            <a:ln w="38100">
              <a:solidFill>
                <a:srgbClr val="87888A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5430" y="2112293"/>
              <a:ext cx="324803" cy="32386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5718731" y="2189585"/>
              <a:ext cx="94416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Collector</a:t>
              </a:r>
              <a:endParaRPr lang="en-US" sz="1200" b="1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045641" y="2471056"/>
              <a:ext cx="0" cy="387882"/>
            </a:xfrm>
            <a:prstGeom prst="straightConnector1">
              <a:avLst/>
            </a:prstGeom>
            <a:ln w="38100">
              <a:solidFill>
                <a:srgbClr val="87888A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6226629" y="1027562"/>
              <a:ext cx="464458" cy="684986"/>
              <a:chOff x="8204200" y="2464993"/>
              <a:chExt cx="464458" cy="684986"/>
            </a:xfrm>
          </p:grpSpPr>
          <p:sp>
            <p:nvSpPr>
              <p:cNvPr id="67" name="Up Arrow 66"/>
              <p:cNvSpPr/>
              <p:nvPr/>
            </p:nvSpPr>
            <p:spPr>
              <a:xfrm>
                <a:off x="8204200" y="2471055"/>
                <a:ext cx="464458" cy="649137"/>
              </a:xfrm>
              <a:prstGeom prst="upArrow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16200000">
                <a:off x="8093936" y="2669705"/>
                <a:ext cx="684986" cy="275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 err="1"/>
                  <a:t>SignalR</a:t>
                </a:r>
                <a:endParaRPr lang="en-US" sz="1050" dirty="0"/>
              </a:p>
            </p:txBody>
          </p:sp>
        </p:grp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479" y="773593"/>
            <a:ext cx="1381840" cy="396301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 flipH="1">
            <a:off x="2084375" y="684455"/>
            <a:ext cx="1685569" cy="8602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 descr="https://d33np9n32j53g7.cloudfront.net/assets/new/partners/azure-logo-01d773083158c9d3cef00dc03a34787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4392" y="3692637"/>
            <a:ext cx="1637048" cy="2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Arrow Connector 74"/>
          <p:cNvCxnSpPr>
            <a:endCxn id="36" idx="1"/>
          </p:cNvCxnSpPr>
          <p:nvPr/>
        </p:nvCxnSpPr>
        <p:spPr>
          <a:xfrm flipV="1">
            <a:off x="4229862" y="1984468"/>
            <a:ext cx="1077744" cy="1906006"/>
          </a:xfrm>
          <a:prstGeom prst="straightConnector1">
            <a:avLst/>
          </a:prstGeom>
          <a:ln w="28575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9959" y="343690"/>
            <a:ext cx="146591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“Branding Service”</a:t>
            </a:r>
          </a:p>
        </p:txBody>
      </p:sp>
      <p:sp>
        <p:nvSpPr>
          <p:cNvPr id="82" name="TextBox 81"/>
          <p:cNvSpPr txBox="1"/>
          <p:nvPr/>
        </p:nvSpPr>
        <p:spPr>
          <a:xfrm rot="5400000">
            <a:off x="-968982" y="1924058"/>
            <a:ext cx="28485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Architeture</a:t>
            </a:r>
            <a:r>
              <a:rPr lang="en-US" sz="2400" dirty="0"/>
              <a:t> Overview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3113582" y="783401"/>
            <a:ext cx="1549177" cy="3380056"/>
            <a:chOff x="3113582" y="783401"/>
            <a:chExt cx="1549177" cy="3380056"/>
          </a:xfrm>
        </p:grpSpPr>
        <p:sp>
          <p:nvSpPr>
            <p:cNvPr id="25" name="Rectangle 24"/>
            <p:cNvSpPr/>
            <p:nvPr/>
          </p:nvSpPr>
          <p:spPr>
            <a:xfrm>
              <a:off x="3113582" y="783401"/>
              <a:ext cx="1549177" cy="38064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HTML - JS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113582" y="1484606"/>
              <a:ext cx="1549177" cy="1186780"/>
            </a:xfrm>
            <a:prstGeom prst="roundRect">
              <a:avLst>
                <a:gd name="adj" fmla="val 244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de-CH" sz="1200" dirty="0">
                <a:solidFill>
                  <a:schemeClr val="tx1"/>
                </a:solidFill>
              </a:endParaRPr>
            </a:p>
            <a:p>
              <a:pPr algn="ctr"/>
              <a:r>
                <a:rPr lang="de-CH" sz="1200" dirty="0">
                  <a:solidFill>
                    <a:schemeClr val="tx1"/>
                  </a:solidFill>
                </a:rPr>
                <a:t>Web API</a:t>
              </a:r>
            </a:p>
            <a:p>
              <a:pPr algn="ctr"/>
              <a:r>
                <a:rPr lang="de-CH" sz="1200" dirty="0" err="1">
                  <a:solidFill>
                    <a:schemeClr val="tx1"/>
                  </a:solidFill>
                </a:rPr>
                <a:t>Reliable</a:t>
              </a:r>
              <a:r>
                <a:rPr lang="de-CH" sz="1200" dirty="0">
                  <a:solidFill>
                    <a:schemeClr val="tx1"/>
                  </a:solidFill>
                </a:rPr>
                <a:t> </a:t>
              </a:r>
              <a:r>
                <a:rPr lang="de-CH" sz="1200" dirty="0" err="1">
                  <a:solidFill>
                    <a:schemeClr val="tx1"/>
                  </a:solidFill>
                </a:rPr>
                <a:t>Actors</a:t>
              </a:r>
              <a:endParaRPr lang="de-CH" sz="1200" dirty="0">
                <a:solidFill>
                  <a:schemeClr val="tx1"/>
                </a:solidFill>
              </a:endParaRPr>
            </a:p>
            <a:p>
              <a:pPr algn="ctr"/>
              <a:r>
                <a:rPr lang="de-CH" sz="1200" dirty="0" err="1">
                  <a:solidFill>
                    <a:schemeClr val="tx1"/>
                  </a:solidFill>
                </a:rPr>
                <a:t>Reliable</a:t>
              </a:r>
              <a:r>
                <a:rPr lang="de-CH" sz="1200" dirty="0">
                  <a:solidFill>
                    <a:schemeClr val="tx1"/>
                  </a:solidFill>
                </a:rPr>
                <a:t> Service</a:t>
              </a:r>
            </a:p>
            <a:p>
              <a:pPr algn="ctr"/>
              <a:r>
                <a:rPr lang="de-CH" sz="1200" dirty="0">
                  <a:solidFill>
                    <a:schemeClr val="tx1"/>
                  </a:solidFill>
                </a:rPr>
                <a:t>Service Bus </a:t>
              </a:r>
              <a:r>
                <a:rPr lang="de-CH" sz="1200" dirty="0" err="1">
                  <a:solidFill>
                    <a:schemeClr val="tx1"/>
                  </a:solidFill>
                </a:rPr>
                <a:t>Listener</a:t>
              </a:r>
              <a:endParaRPr lang="de-CH" sz="1200" dirty="0">
                <a:solidFill>
                  <a:schemeClr val="tx1"/>
                </a:solidFill>
              </a:endParaRPr>
            </a:p>
            <a:p>
              <a:pPr algn="ctr"/>
              <a:endParaRPr lang="de-CH" sz="1200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8176" y="1522481"/>
              <a:ext cx="343853" cy="358615"/>
            </a:xfrm>
            <a:prstGeom prst="rect">
              <a:avLst/>
            </a:prstGeom>
          </p:spPr>
        </p:pic>
        <p:sp>
          <p:nvSpPr>
            <p:cNvPr id="29" name="Lightning Bolt 28"/>
            <p:cNvSpPr/>
            <p:nvPr/>
          </p:nvSpPr>
          <p:spPr>
            <a:xfrm>
              <a:off x="3137266" y="3855681"/>
              <a:ext cx="309479" cy="284518"/>
            </a:xfrm>
            <a:prstGeom prst="lightningBolt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58134" y="3855680"/>
              <a:ext cx="12079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1400" dirty="0"/>
                <a:t>Game Events</a:t>
              </a:r>
              <a:endParaRPr lang="en-US" sz="1400" dirty="0"/>
            </a:p>
          </p:txBody>
        </p:sp>
        <p:grpSp>
          <p:nvGrpSpPr>
            <p:cNvPr id="87" name="Group 86"/>
            <p:cNvGrpSpPr/>
            <p:nvPr/>
          </p:nvGrpSpPr>
          <p:grpSpPr>
            <a:xfrm rot="16200000">
              <a:off x="4010692" y="1216509"/>
              <a:ext cx="735005" cy="463136"/>
              <a:chOff x="7395029" y="2007920"/>
              <a:chExt cx="674914" cy="463136"/>
            </a:xfrm>
          </p:grpSpPr>
          <p:sp>
            <p:nvSpPr>
              <p:cNvPr id="88" name="Left-Right Arrow 87"/>
              <p:cNvSpPr/>
              <p:nvPr/>
            </p:nvSpPr>
            <p:spPr>
              <a:xfrm>
                <a:off x="7395029" y="2007920"/>
                <a:ext cx="674914" cy="463136"/>
              </a:xfrm>
              <a:prstGeom prst="leftRightArrow">
                <a:avLst>
                  <a:gd name="adj1" fmla="val 50000"/>
                  <a:gd name="adj2" fmla="val 28063"/>
                </a:avLst>
              </a:prstGeom>
              <a:solidFill>
                <a:schemeClr val="bg1"/>
              </a:solidFill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408519" y="2108683"/>
                <a:ext cx="6479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 err="1"/>
                  <a:t>SignalR</a:t>
                </a:r>
                <a:endParaRPr lang="en-US" sz="1050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971407" y="780380"/>
            <a:ext cx="1549177" cy="2625726"/>
            <a:chOff x="971407" y="780380"/>
            <a:chExt cx="1549177" cy="2625726"/>
          </a:xfrm>
        </p:grpSpPr>
        <p:sp>
          <p:nvSpPr>
            <p:cNvPr id="14" name="Rounded Rectangle 13"/>
            <p:cNvSpPr/>
            <p:nvPr/>
          </p:nvSpPr>
          <p:spPr>
            <a:xfrm>
              <a:off x="971407" y="1548906"/>
              <a:ext cx="1549177" cy="634736"/>
            </a:xfrm>
            <a:prstGeom prst="roundRect">
              <a:avLst>
                <a:gd name="adj" fmla="val 244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de-CH" sz="1200" dirty="0">
                  <a:solidFill>
                    <a:schemeClr val="tx1"/>
                  </a:solidFill>
                </a:rPr>
                <a:t>Web API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2410" y="1803044"/>
              <a:ext cx="1456107" cy="333859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971407" y="780380"/>
              <a:ext cx="1549177" cy="38064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HTML - JS</a:t>
              </a:r>
            </a:p>
          </p:txBody>
        </p:sp>
        <p:sp>
          <p:nvSpPr>
            <p:cNvPr id="39" name="Flowchart: Magnetic Disk 38"/>
            <p:cNvSpPr/>
            <p:nvPr/>
          </p:nvSpPr>
          <p:spPr>
            <a:xfrm>
              <a:off x="971407" y="2658620"/>
              <a:ext cx="1549177" cy="747486"/>
            </a:xfrm>
            <a:prstGeom prst="flowChartMagneticDisk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8910" y="2958004"/>
              <a:ext cx="346729" cy="335423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>
              <a:stCxn id="21" idx="2"/>
              <a:endCxn id="14" idx="0"/>
            </p:cNvCxnSpPr>
            <p:nvPr/>
          </p:nvCxnSpPr>
          <p:spPr>
            <a:xfrm>
              <a:off x="1745996" y="1161024"/>
              <a:ext cx="0" cy="387882"/>
            </a:xfrm>
            <a:prstGeom prst="straightConnector1">
              <a:avLst/>
            </a:prstGeom>
            <a:ln w="38100">
              <a:solidFill>
                <a:srgbClr val="87888A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720463" y="2183642"/>
              <a:ext cx="0" cy="606729"/>
            </a:xfrm>
            <a:prstGeom prst="straightConnector1">
              <a:avLst/>
            </a:prstGeom>
            <a:ln w="38100">
              <a:solidFill>
                <a:srgbClr val="87888A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1413487" y="3032363"/>
              <a:ext cx="92172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Document DB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881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Microservice Example 4: TicTacTech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38200" y="1767840"/>
            <a:ext cx="1303020" cy="16916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6927" y="1470660"/>
            <a:ext cx="10466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/>
              <a:t>PlayerService</a:t>
            </a:r>
            <a:endParaRPr lang="de-CH" sz="1400" dirty="0" err="1"/>
          </a:p>
        </p:txBody>
      </p:sp>
      <p:sp>
        <p:nvSpPr>
          <p:cNvPr id="10" name="Rounded Rectangle 9"/>
          <p:cNvSpPr/>
          <p:nvPr/>
        </p:nvSpPr>
        <p:spPr>
          <a:xfrm>
            <a:off x="2377440" y="1767840"/>
            <a:ext cx="1303020" cy="16916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6167" y="1470660"/>
            <a:ext cx="10315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/>
              <a:t>GameService</a:t>
            </a:r>
            <a:endParaRPr lang="de-CH" sz="1400" dirty="0" err="1"/>
          </a:p>
        </p:txBody>
      </p:sp>
      <p:sp>
        <p:nvSpPr>
          <p:cNvPr id="14" name="Rounded Rectangle 13"/>
          <p:cNvSpPr/>
          <p:nvPr/>
        </p:nvSpPr>
        <p:spPr>
          <a:xfrm>
            <a:off x="3916680" y="1767840"/>
            <a:ext cx="1303020" cy="16916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5407" y="1470660"/>
            <a:ext cx="12565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/>
              <a:t>StatisticsService</a:t>
            </a:r>
            <a:endParaRPr lang="de-CH" sz="1400" dirty="0" err="1"/>
          </a:p>
        </p:txBody>
      </p:sp>
      <p:sp>
        <p:nvSpPr>
          <p:cNvPr id="16" name="Rounded Rectangle 15"/>
          <p:cNvSpPr/>
          <p:nvPr/>
        </p:nvSpPr>
        <p:spPr>
          <a:xfrm>
            <a:off x="5455920" y="1767840"/>
            <a:ext cx="1303020" cy="16916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14647" y="1470660"/>
            <a:ext cx="110164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/>
              <a:t>User Interface</a:t>
            </a:r>
            <a:endParaRPr lang="de-CH" sz="1400" dirty="0" err="1"/>
          </a:p>
        </p:txBody>
      </p:sp>
      <p:sp>
        <p:nvSpPr>
          <p:cNvPr id="3" name="Rounded Rectangle 2"/>
          <p:cNvSpPr/>
          <p:nvPr/>
        </p:nvSpPr>
        <p:spPr>
          <a:xfrm>
            <a:off x="838200" y="3714356"/>
            <a:ext cx="5978810" cy="36576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chemeClr val="tx1"/>
                </a:solidFill>
              </a:rPr>
              <a:t>Azure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  <a:r>
              <a:rPr lang="de-CH" sz="1400" dirty="0" err="1">
                <a:solidFill>
                  <a:schemeClr val="tx1"/>
                </a:solidFill>
              </a:rPr>
              <a:t>ServiceBus</a:t>
            </a:r>
            <a:endParaRPr lang="de-CH" sz="1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d33np9n32j53g7.cloudfront.net/assets/new/partners/azure-logo-01d773083158c9d3cef00dc03a34787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7082" y="3776094"/>
            <a:ext cx="1637048" cy="24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aurel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528" y="1843066"/>
            <a:ext cx="761803" cy="76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33441" y="2631106"/>
            <a:ext cx="900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600"/>
              <a:t>aurelia.io</a:t>
            </a:r>
            <a:endParaRPr lang="de-CH" sz="1400" dirty="0" err="1"/>
          </a:p>
        </p:txBody>
      </p:sp>
      <p:pic>
        <p:nvPicPr>
          <p:cNvPr id="1030" name="Picture 6" descr="Bildergebnis für html5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4647" y="2959063"/>
            <a:ext cx="463852" cy="46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ür css3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5292" y="2959063"/>
            <a:ext cx="330676" cy="46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992933" y="2017559"/>
            <a:ext cx="11923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/>
              <a:t>Azure Web Job</a:t>
            </a:r>
            <a:endParaRPr lang="de-CH" sz="1400" dirty="0" err="1"/>
          </a:p>
        </p:txBody>
      </p:sp>
      <p:pic>
        <p:nvPicPr>
          <p:cNvPr id="1038" name="Picture 14" descr="Bildergebnis für signalr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3648" y="2416693"/>
            <a:ext cx="810947" cy="3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448014" y="2269628"/>
            <a:ext cx="10857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400"/>
              <a:t>Service Fabric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38288" y="2577341"/>
            <a:ext cx="11730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400"/>
              <a:t>Reliable Actors</a:t>
            </a:r>
          </a:p>
        </p:txBody>
      </p:sp>
      <p:pic>
        <p:nvPicPr>
          <p:cNvPr id="1040" name="Picture 16" descr="Bildergebnis für asp.net web api logo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08909" y="2849584"/>
            <a:ext cx="996381" cy="40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d33np9n32j53g7.cloudfront.net/assets/new/partners/azure-logo-01d773083158c9d3cef00dc03a34787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4226" y="2017559"/>
            <a:ext cx="1150945" cy="17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 descr="Bildergebnis für asp.net web api logo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1519" y="1993680"/>
            <a:ext cx="996381" cy="40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69" y="2485071"/>
            <a:ext cx="979131" cy="61813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72001" y="3072538"/>
            <a:ext cx="7980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/>
              <a:t>Sql Server</a:t>
            </a:r>
            <a:endParaRPr lang="de-CH" sz="1400" dirty="0" err="1"/>
          </a:p>
        </p:txBody>
      </p:sp>
    </p:spTree>
    <p:extLst>
      <p:ext uri="{BB962C8B-B14F-4D97-AF65-F5344CB8AC3E}">
        <p14:creationId xmlns:p14="http://schemas.microsoft.com/office/powerpoint/2010/main" val="927902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Fabric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dirty="0"/>
              <a:t>Cluster Management</a:t>
            </a:r>
          </a:p>
          <a:p>
            <a:pPr lvl="1"/>
            <a:r>
              <a:rPr lang="en-US" dirty="0" err="1"/>
              <a:t>Stateful</a:t>
            </a:r>
            <a:r>
              <a:rPr lang="en-US" dirty="0"/>
              <a:t> Middle Tier</a:t>
            </a:r>
          </a:p>
          <a:p>
            <a:pPr lvl="1"/>
            <a:r>
              <a:rPr lang="en-US" dirty="0"/>
              <a:t>Runs any EXE</a:t>
            </a:r>
          </a:p>
          <a:p>
            <a:pPr lvl="1"/>
            <a:r>
              <a:rPr lang="en-US" dirty="0"/>
              <a:t>Specific APIs</a:t>
            </a:r>
          </a:p>
          <a:p>
            <a:pPr lvl="2"/>
            <a:r>
              <a:rPr lang="en-US" dirty="0"/>
              <a:t>Reliable Actors</a:t>
            </a:r>
          </a:p>
          <a:p>
            <a:pPr lvl="2"/>
            <a:r>
              <a:rPr lang="en-US" dirty="0"/>
              <a:t>Reliable Services</a:t>
            </a:r>
          </a:p>
          <a:p>
            <a:pPr lvl="1"/>
            <a:r>
              <a:rPr lang="en-US" dirty="0"/>
              <a:t>Rolling Updates		</a:t>
            </a:r>
          </a:p>
        </p:txBody>
      </p:sp>
    </p:spTree>
    <p:extLst>
      <p:ext uri="{BB962C8B-B14F-4D97-AF65-F5344CB8AC3E}">
        <p14:creationId xmlns:p14="http://schemas.microsoft.com/office/powerpoint/2010/main" val="2124503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Actors: “Objects done right”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3" y="894113"/>
            <a:ext cx="3671006" cy="185255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27" y="2196675"/>
            <a:ext cx="4443397" cy="247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95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Technologies to look at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dirty="0"/>
              <a:t>Actors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Messaging</a:t>
            </a:r>
          </a:p>
          <a:p>
            <a:pPr lvl="2"/>
            <a:r>
              <a:rPr lang="en-US" dirty="0"/>
              <a:t>Server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Server to UI</a:t>
            </a:r>
          </a:p>
          <a:p>
            <a:pPr marL="288000" lvl="2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89" y="1336184"/>
            <a:ext cx="1639599" cy="760512"/>
          </a:xfrm>
          <a:prstGeom prst="rect">
            <a:avLst/>
          </a:prstGeom>
        </p:spPr>
      </p:pic>
      <p:pic>
        <p:nvPicPr>
          <p:cNvPr id="1026" name="Picture 2" descr="https://raw.githubusercontent.com/dotnet/orleans/gh-pages/assets/logo_fu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8889" y="1477081"/>
            <a:ext cx="1251957" cy="47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.Wide.jpg (1507×637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1147" y="1368605"/>
            <a:ext cx="1722501" cy="72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874" y="2602521"/>
            <a:ext cx="544996" cy="5452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3315" y="2736669"/>
            <a:ext cx="13525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err="1"/>
              <a:t>NServiceBus</a:t>
            </a:r>
            <a:endParaRPr lang="en-US" b="1" dirty="0"/>
          </a:p>
        </p:txBody>
      </p:sp>
      <p:pic>
        <p:nvPicPr>
          <p:cNvPr id="1034" name="Picture 10" descr="Team XSockets We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4082" y="3386694"/>
            <a:ext cx="1767112" cy="37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419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Microservice Challenges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33643" y="687469"/>
            <a:ext cx="8136134" cy="3271833"/>
          </a:xfrm>
        </p:spPr>
        <p:txBody>
          <a:bodyPr/>
          <a:lstStyle/>
          <a:p>
            <a:pPr lvl="1"/>
            <a:r>
              <a:rPr lang="de-DE" dirty="0"/>
              <a:t>UI </a:t>
            </a:r>
            <a:r>
              <a:rPr lang="de-DE" dirty="0" err="1"/>
              <a:t>Composition</a:t>
            </a:r>
            <a:r>
              <a:rPr lang="de-DE" dirty="0"/>
              <a:t> –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separate UI </a:t>
            </a:r>
            <a:r>
              <a:rPr lang="de-DE" dirty="0" err="1"/>
              <a:t>parts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Complexity</a:t>
            </a:r>
            <a:endParaRPr lang="de-DE" dirty="0"/>
          </a:p>
          <a:p>
            <a:pPr lvl="1"/>
            <a:r>
              <a:rPr lang="de-DE" dirty="0" err="1"/>
              <a:t>Logging</a:t>
            </a:r>
            <a:r>
              <a:rPr lang="de-DE" dirty="0"/>
              <a:t> / Monitoring</a:t>
            </a:r>
          </a:p>
          <a:p>
            <a:pPr lvl="1"/>
            <a:r>
              <a:rPr lang="de-DE" dirty="0"/>
              <a:t>Integration </a:t>
            </a:r>
            <a:r>
              <a:rPr lang="de-DE" dirty="0" err="1"/>
              <a:t>testing</a:t>
            </a:r>
            <a:endParaRPr lang="de-DE" dirty="0"/>
          </a:p>
          <a:p>
            <a:pPr lvl="1"/>
            <a:r>
              <a:rPr lang="de-DE" dirty="0" err="1"/>
              <a:t>Deployment</a:t>
            </a:r>
            <a:endParaRPr lang="de-DE" dirty="0"/>
          </a:p>
          <a:p>
            <a:pPr marL="1588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992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Summary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33643" y="687469"/>
            <a:ext cx="8136134" cy="3271833"/>
          </a:xfrm>
        </p:spPr>
        <p:txBody>
          <a:bodyPr/>
          <a:lstStyle/>
          <a:p>
            <a:pPr lvl="1"/>
            <a:r>
              <a:rPr lang="de-DE">
                <a:solidFill>
                  <a:srgbClr val="FF0000"/>
                </a:solidFill>
              </a:rPr>
              <a:t>Da muss noch was hin.</a:t>
            </a:r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288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349971" y="280908"/>
            <a:ext cx="8435254" cy="403252"/>
          </a:xfrm>
        </p:spPr>
        <p:txBody>
          <a:bodyPr/>
          <a:lstStyle/>
          <a:p>
            <a:r>
              <a:rPr lang="de-DE"/>
              <a:t>Thank You!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Manuel Meyer (manuel.meyer@trivadis.com)</a:t>
            </a:r>
          </a:p>
          <a:p>
            <a:r>
              <a:rPr lang="de-DE"/>
              <a:t>Christoph Pletz (christoph.pletz@trivadis.com)</a:t>
            </a:r>
            <a:endParaRPr lang="de-DE" dirty="0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  <a:endParaRPr lang="de-DE" dirty="0"/>
          </a:p>
        </p:txBody>
      </p:sp>
      <p:sp>
        <p:nvSpPr>
          <p:cNvPr id="26" name="Fußzeilenplatzhalt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00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TicTacTech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Modern .NET Software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09.09.2016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3875" y="1079121"/>
            <a:ext cx="2071116" cy="3291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73" y="1079121"/>
            <a:ext cx="2074545" cy="3293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248" y="1079121"/>
            <a:ext cx="2069402" cy="32935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78412" y="709812"/>
            <a:ext cx="6620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/>
              <a:t>Game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453745" y="706194"/>
            <a:ext cx="6832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/>
              <a:t>Player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131359" y="706193"/>
            <a:ext cx="9791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/>
              <a:t>Statistics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48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TicTacTech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577083" y="3806856"/>
            <a:ext cx="5262921" cy="456493"/>
          </a:xfrm>
        </p:spPr>
        <p:txBody>
          <a:bodyPr/>
          <a:lstStyle/>
          <a:p>
            <a:pPr algn="ctr"/>
            <a:r>
              <a:rPr lang="de-CH" sz="2400" dirty="0"/>
              <a:t>http://tictactech.azurewebsites.net/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512" y="812542"/>
            <a:ext cx="2766065" cy="276606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291943" y="1905000"/>
            <a:ext cx="2536371" cy="1052286"/>
          </a:xfrm>
          <a:prstGeom prst="wedgeRoundRectCallout">
            <a:avLst>
              <a:gd name="adj1" fmla="val 8768"/>
              <a:gd name="adj2" fmla="val 81610"/>
              <a:gd name="adj3" fmla="val 16667"/>
            </a:avLst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 Android I had problems with Chrome, but it works great with Opera !?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3328" y="3151984"/>
            <a:ext cx="793560" cy="11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4C193F-02F4-43ED-A231-A7849CCE32B0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A Brief History of </a:t>
            </a:r>
          </a:p>
          <a:p>
            <a:r>
              <a:rPr lang="de-DE"/>
              <a:t>Sofware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60498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A Look Around Today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1" y="740229"/>
            <a:ext cx="8136134" cy="3458709"/>
          </a:xfrm>
        </p:spPr>
        <p:txBody>
          <a:bodyPr/>
          <a:lstStyle/>
          <a:p>
            <a:pPr marL="1588" lvl="1" indent="0">
              <a:buNone/>
            </a:pPr>
            <a:r>
              <a:rPr lang="de-DE"/>
              <a:t>Google Trend „Microservices“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73" y="1194237"/>
            <a:ext cx="7399020" cy="300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9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A Look Around Today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1" y="740229"/>
            <a:ext cx="8136134" cy="3458709"/>
          </a:xfrm>
        </p:spPr>
        <p:txBody>
          <a:bodyPr/>
          <a:lstStyle/>
          <a:p>
            <a:pPr marL="1588" lvl="1" indent="0">
              <a:buNone/>
            </a:pPr>
            <a:r>
              <a:rPr lang="de-DE"/>
              <a:t>Google Trend „SOA“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03" y="1373103"/>
            <a:ext cx="8176260" cy="26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7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A Look Around Today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Modern .NET Software Architecture</a:t>
            </a:r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2EE10F-5C94-4434-AC93-61D0DBAAF269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09.09.2016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 bwMode="gray">
          <a:xfrm>
            <a:off x="649091" y="740229"/>
            <a:ext cx="8136134" cy="3458709"/>
          </a:xfrm>
        </p:spPr>
        <p:txBody>
          <a:bodyPr/>
          <a:lstStyle/>
          <a:p>
            <a:pPr marL="1588" lvl="1" indent="0">
              <a:buNone/>
            </a:pPr>
            <a:r>
              <a:rPr lang="de-DE"/>
              <a:t>Google Trend „SOA“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03" y="1373103"/>
            <a:ext cx="8176260" cy="26672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60890" y="127800"/>
            <a:ext cx="7964461" cy="4788503"/>
            <a:chOff x="860890" y="127800"/>
            <a:chExt cx="7964461" cy="47885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0890" y="127800"/>
              <a:ext cx="3196565" cy="4788503"/>
            </a:xfrm>
            <a:prstGeom prst="rect">
              <a:avLst/>
            </a:prstGeom>
          </p:spPr>
        </p:pic>
        <p:pic>
          <p:nvPicPr>
            <p:cNvPr id="4098" name="Picture 2" descr="Black Sons Anarchy Soa Reaper Flag Banner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69253" y="1076721"/>
              <a:ext cx="4556098" cy="326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35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VD_PPT_Template_16zu9_DE">
  <a:themeElements>
    <a:clrScheme name="Trivadis">
      <a:dk1>
        <a:srgbClr val="636466"/>
      </a:dk1>
      <a:lt1>
        <a:srgbClr val="FFFFFF"/>
      </a:lt1>
      <a:dk2>
        <a:srgbClr val="9D9D9D"/>
      </a:dk2>
      <a:lt2>
        <a:srgbClr val="E4E4E4"/>
      </a:lt2>
      <a:accent1>
        <a:srgbClr val="C2C2C2"/>
      </a:accent1>
      <a:accent2>
        <a:srgbClr val="ED1C2E"/>
      </a:accent2>
      <a:accent3>
        <a:srgbClr val="FFCC29"/>
      </a:accent3>
      <a:accent4>
        <a:srgbClr val="A1BE24"/>
      </a:accent4>
      <a:accent5>
        <a:srgbClr val="3991BD"/>
      </a:accent5>
      <a:accent6>
        <a:srgbClr val="5B3292"/>
      </a:accent6>
      <a:hlink>
        <a:srgbClr val="3991BD"/>
      </a:hlink>
      <a:folHlink>
        <a:srgbClr val="A8A8A8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chevent_MicroserviceMitDotNet.potx" id="{6FB58EBC-186B-4425-A84A-908F21F0DBE7}" vid="{A60204A9-1862-4F02-BC37-4997ECE1A26B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a65b2c18-bff2-4ef1-b402-d17a1d2fd91d" ContentTypeId="0x0101003E03BD88464FD44EBFDF5226D4636C49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3E03BD88464FD44EBFDF5226D4636C4900ADF5CC318148054F84DBD03FFB78DAB7" ma:contentTypeVersion="4" ma:contentTypeDescription="" ma:contentTypeScope="" ma:versionID="221e1510c6bb20b233ca2f9ef4bcfb1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83944a83c500758f251866b29d742e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ValidTo" minOccurs="0"/>
                <xsd:element ref="ns1:Responsible"/>
                <xsd:element ref="ns1:SecurityLevel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description="" ma:format="DateOnly" ma:internalName="ValidTo" ma:readOnly="false">
      <xsd:simpleType>
        <xsd:restriction base="dms:DateTime"/>
      </xsd:simpleType>
    </xsd:element>
    <xsd:element name="Responsible" ma:index="2" ma:displayName="Responsible" ma:description="" ma:list="UserInfo" ma:internalName="Responsibl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ma:displayName="Security Level" ma:default="internal" ma:description="" ma:format="RadioButtons" ma:internalName="SecurityLevel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http://schemas.microsoft.com/sharepoint/v3">
      <UserInfo>
        <DisplayName/>
        <AccountId>15</AccountId>
        <AccountType/>
      </UserInfo>
    </Responsible>
    <SecurityLevel xmlns="http://schemas.microsoft.com/sharepoint/v3">internal</SecurityLevel>
    <ValidTo xmlns="http://schemas.microsoft.com/sharepoint/v3">2016-10-06T22:00:00+00:00</ValidTo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7CD471-F64E-4411-BFA0-C30B2C654F2E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23B953C-E155-4D8B-9ADD-1E2F9D623C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B6694F-3729-4114-98C3-788E7B8B82D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C302F79-F57C-45EA-ADDB-80A544D70A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Techevent_MicroserviceMitDotNet</Template>
  <TotalTime>0</TotalTime>
  <Words>950</Words>
  <Application>Microsoft Office PowerPoint</Application>
  <PresentationFormat>On-screen Show (16:9)</PresentationFormat>
  <Paragraphs>366</Paragraphs>
  <Slides>37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Courier New</vt:lpstr>
      <vt:lpstr>Lucida Grande</vt:lpstr>
      <vt:lpstr>Segoe UI</vt:lpstr>
      <vt:lpstr>Wingdings</vt:lpstr>
      <vt:lpstr>TVD_PPT_Template_16zu9_DE</vt:lpstr>
      <vt:lpstr>Modern .NET Software Architecture</vt:lpstr>
      <vt:lpstr>Agenda</vt:lpstr>
      <vt:lpstr>TODO: </vt:lpstr>
      <vt:lpstr>TicTacTech</vt:lpstr>
      <vt:lpstr>TicTacTech</vt:lpstr>
      <vt:lpstr>PowerPoint Presentation</vt:lpstr>
      <vt:lpstr>A Look Around Today</vt:lpstr>
      <vt:lpstr>A Look Around Today</vt:lpstr>
      <vt:lpstr>A Look Around Today</vt:lpstr>
      <vt:lpstr>A Look Around Today</vt:lpstr>
      <vt:lpstr>A Brief History of Software Engineering</vt:lpstr>
      <vt:lpstr>The Unix Philosophy (1978) - DOTADIW</vt:lpstr>
      <vt:lpstr>PowerPoint Presentation</vt:lpstr>
      <vt:lpstr>PowerPoint Presentation</vt:lpstr>
      <vt:lpstr>A Brief History of Software Engineering</vt:lpstr>
      <vt:lpstr>The Unix Philosophy (1978) - DOTADIW</vt:lpstr>
      <vt:lpstr>The Unix Philosophy (1978) - DOTADIW</vt:lpstr>
      <vt:lpstr>A Brief History of Software Engineering</vt:lpstr>
      <vt:lpstr>The Reactive Manifesto</vt:lpstr>
      <vt:lpstr>A Brief History of Software Engineering</vt:lpstr>
      <vt:lpstr>PowerPoint Presentation</vt:lpstr>
      <vt:lpstr>The Evolution of Software Architecture</vt:lpstr>
      <vt:lpstr>Microservice Characteristics</vt:lpstr>
      <vt:lpstr>N-Tier / X-Layer  Microservice</vt:lpstr>
      <vt:lpstr>PowerPoint Presentation</vt:lpstr>
      <vt:lpstr>Microservice Example 1: Microsoft Azure</vt:lpstr>
      <vt:lpstr>Microservice Example 2</vt:lpstr>
      <vt:lpstr>Microservice Example 3</vt:lpstr>
      <vt:lpstr>PowerPoint Presentation</vt:lpstr>
      <vt:lpstr>PowerPoint Presentation</vt:lpstr>
      <vt:lpstr>Microservice Example 4: TicTacTech</vt:lpstr>
      <vt:lpstr>Azure Service Fabric</vt:lpstr>
      <vt:lpstr>Actors: “Objects done right”</vt:lpstr>
      <vt:lpstr>Other Technologies to look at</vt:lpstr>
      <vt:lpstr>Microservice Challenges</vt:lpstr>
      <vt:lpstr>Summary</vt:lpstr>
      <vt:lpstr>Thank You!</vt:lpstr>
    </vt:vector>
  </TitlesOfParts>
  <Company>Trivadis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in .NET</dc:title>
  <dc:creator>Manuel Meyer</dc:creator>
  <cp:lastModifiedBy>Christoph Pletz</cp:lastModifiedBy>
  <cp:revision>60</cp:revision>
  <cp:lastPrinted>2011-06-06T08:45:27Z</cp:lastPrinted>
  <dcterms:created xsi:type="dcterms:W3CDTF">2016-08-29T18:30:59Z</dcterms:created>
  <dcterms:modified xsi:type="dcterms:W3CDTF">2016-09-07T12:58:26Z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0x0101003E03BD88464FD44EBFDF5226D4636C4900ADF5CC318148054F84DBD03FFB78DAB7</vt:lpwstr>
  </property>
</Properties>
</file>